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2"/>
  </p:notesMasterIdLst>
  <p:handoutMasterIdLst>
    <p:handoutMasterId r:id="rId23"/>
  </p:handoutMasterIdLst>
  <p:sldIdLst>
    <p:sldId id="267" r:id="rId2"/>
    <p:sldId id="295" r:id="rId3"/>
    <p:sldId id="309" r:id="rId4"/>
    <p:sldId id="286" r:id="rId5"/>
    <p:sldId id="301" r:id="rId6"/>
    <p:sldId id="288" r:id="rId7"/>
    <p:sldId id="303" r:id="rId8"/>
    <p:sldId id="269" r:id="rId9"/>
    <p:sldId id="290" r:id="rId10"/>
    <p:sldId id="285" r:id="rId11"/>
    <p:sldId id="304" r:id="rId12"/>
    <p:sldId id="296" r:id="rId13"/>
    <p:sldId id="306" r:id="rId14"/>
    <p:sldId id="289" r:id="rId15"/>
    <p:sldId id="305" r:id="rId16"/>
    <p:sldId id="308" r:id="rId17"/>
    <p:sldId id="297" r:id="rId18"/>
    <p:sldId id="298" r:id="rId19"/>
    <p:sldId id="281" r:id="rId20"/>
    <p:sldId id="294" r:id="rId2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66FF66"/>
    <a:srgbClr val="FF3300"/>
    <a:srgbClr val="00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74074" autoAdjust="0"/>
  </p:normalViewPr>
  <p:slideViewPr>
    <p:cSldViewPr>
      <p:cViewPr varScale="1">
        <p:scale>
          <a:sx n="94" d="100"/>
          <a:sy n="94" d="100"/>
        </p:scale>
        <p:origin x="162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782"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eaLnBrk="1" hangingPunct="1">
              <a:defRPr sz="1200">
                <a:latin typeface="Times New Roman" pitchFamily="18" charset="0"/>
              </a:defRPr>
            </a:lvl1pPr>
          </a:lstStyle>
          <a:p>
            <a:pPr>
              <a:defRPr/>
            </a:pPr>
            <a:endParaRPr lang="en-US"/>
          </a:p>
        </p:txBody>
      </p:sp>
      <p:sp>
        <p:nvSpPr>
          <p:cNvPr id="33795"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itchFamily="18" charset="0"/>
              </a:defRPr>
            </a:lvl1pPr>
          </a:lstStyle>
          <a:p>
            <a:pPr>
              <a:defRPr/>
            </a:pPr>
            <a:endParaRPr lang="en-US"/>
          </a:p>
        </p:txBody>
      </p:sp>
      <p:sp>
        <p:nvSpPr>
          <p:cNvPr id="33796"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eaLnBrk="1" hangingPunct="1">
              <a:defRPr sz="1200">
                <a:latin typeface="Times New Roman" pitchFamily="18" charset="0"/>
              </a:defRPr>
            </a:lvl1pPr>
          </a:lstStyle>
          <a:p>
            <a:pPr>
              <a:defRPr/>
            </a:pPr>
            <a:endParaRPr lang="en-US"/>
          </a:p>
        </p:txBody>
      </p:sp>
      <p:sp>
        <p:nvSpPr>
          <p:cNvPr id="33797"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smtClean="0">
                <a:latin typeface="Times New Roman" panose="02020603050405020304" pitchFamily="18" charset="0"/>
              </a:defRPr>
            </a:lvl1pPr>
          </a:lstStyle>
          <a:p>
            <a:pPr>
              <a:defRPr/>
            </a:pPr>
            <a:fld id="{6357F1CF-64D1-44C4-A80D-FC7155CAB4DE}" type="slidenum">
              <a:rPr lang="en-US" altLang="en-US"/>
              <a:pPr>
                <a:defRPr/>
              </a:pPr>
              <a:t>‹#›</a:t>
            </a:fld>
            <a:endParaRPr lang="en-US" altLang="en-US"/>
          </a:p>
        </p:txBody>
      </p:sp>
    </p:spTree>
    <p:extLst>
      <p:ext uri="{BB962C8B-B14F-4D97-AF65-F5344CB8AC3E}">
        <p14:creationId xmlns:p14="http://schemas.microsoft.com/office/powerpoint/2010/main" val="1121186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eaLnBrk="1" hangingPunct="1">
              <a:defRPr sz="1200">
                <a:latin typeface="Times New Roman" pitchFamily="18" charset="0"/>
              </a:defRPr>
            </a:lvl1pPr>
          </a:lstStyle>
          <a:p>
            <a:pPr>
              <a:defRPr/>
            </a:pPr>
            <a:endParaRPr lang="en-US"/>
          </a:p>
        </p:txBody>
      </p:sp>
      <p:sp>
        <p:nvSpPr>
          <p:cNvPr id="18435"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itchFamily="18"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990600" y="4343400"/>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eaLnBrk="1" hangingPunct="1">
              <a:defRPr sz="1200">
                <a:latin typeface="Times New Roman" pitchFamily="18" charset="0"/>
              </a:defRPr>
            </a:lvl1pPr>
          </a:lstStyle>
          <a:p>
            <a:pPr>
              <a:defRPr/>
            </a:pPr>
            <a:endParaRPr lang="en-US"/>
          </a:p>
        </p:txBody>
      </p:sp>
      <p:sp>
        <p:nvSpPr>
          <p:cNvPr id="1843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smtClean="0">
                <a:latin typeface="Times New Roman" panose="02020603050405020304" pitchFamily="18" charset="0"/>
              </a:defRPr>
            </a:lvl1pPr>
          </a:lstStyle>
          <a:p>
            <a:pPr>
              <a:defRPr/>
            </a:pPr>
            <a:fld id="{1AFBB53D-6FF2-4418-9695-407F4B57E6B4}" type="slidenum">
              <a:rPr lang="en-US" altLang="en-US"/>
              <a:pPr>
                <a:defRPr/>
              </a:pPr>
              <a:t>‹#›</a:t>
            </a:fld>
            <a:endParaRPr lang="en-US" altLang="en-US"/>
          </a:p>
        </p:txBody>
      </p:sp>
    </p:spTree>
    <p:extLst>
      <p:ext uri="{BB962C8B-B14F-4D97-AF65-F5344CB8AC3E}">
        <p14:creationId xmlns:p14="http://schemas.microsoft.com/office/powerpoint/2010/main" val="16569205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8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8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8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8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8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2D41DB3C-C733-4713-AD57-0018BF3AF337}" type="slidenum">
              <a:rPr lang="en-US" altLang="en-US" sz="1200"/>
              <a:pPr>
                <a:spcBef>
                  <a:spcPct val="0"/>
                </a:spcBef>
              </a:pPr>
              <a:t>1</a:t>
            </a:fld>
            <a:endParaRPr lang="en-US" altLang="en-US" sz="1200"/>
          </a:p>
        </p:txBody>
      </p:sp>
      <p:sp>
        <p:nvSpPr>
          <p:cNvPr id="5123" name="Rectangle 4"/>
          <p:cNvSpPr>
            <a:spLocks noGrp="1" noRot="1" noChangeAspect="1" noChangeArrowheads="1" noTextEdit="1"/>
          </p:cNvSpPr>
          <p:nvPr>
            <p:ph type="sldImg"/>
          </p:nvPr>
        </p:nvSpPr>
        <p:spPr>
          <a:ln/>
        </p:spPr>
      </p:sp>
      <p:sp>
        <p:nvSpPr>
          <p:cNvPr id="5124"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This presentation will describe the major roles of structural engineers, how they fit within the construction industry, what structural engineers typically work with, and how students can prepare for the engineering field.  </a:t>
            </a:r>
          </a:p>
          <a:p>
            <a:r>
              <a:rPr lang="en-US" altLang="en-US" dirty="0" smtClean="0"/>
              <a:t> </a:t>
            </a:r>
          </a:p>
          <a:p>
            <a:r>
              <a:rPr lang="en-US" altLang="en-US" dirty="0" smtClean="0"/>
              <a:t>During this introduction slide, the speaker should introduce himself or herself with name, title, company they work for, etc. The speaker should introduce the plan for the presentation: PowerPoint presentation and then a group game.</a:t>
            </a:r>
          </a:p>
          <a:p>
            <a:r>
              <a:rPr lang="en-US" altLang="en-US" dirty="0" smtClean="0"/>
              <a:t> </a:t>
            </a:r>
          </a:p>
          <a:p>
            <a:r>
              <a:rPr lang="en-US" altLang="en-US" dirty="0" smtClean="0"/>
              <a:t>The speaker may want to open the presentation by asking the students this question,' What is structural engineering?’ and allow the students to offer their ideas.  If no responses are offered, try prompting the students with questions like, ‘What is this a picture of?’  (The Leonard P. </a:t>
            </a:r>
            <a:r>
              <a:rPr lang="en-US" altLang="en-US" dirty="0" err="1" smtClean="0"/>
              <a:t>Zakim</a:t>
            </a:r>
            <a:r>
              <a:rPr lang="en-US" altLang="en-US" dirty="0" smtClean="0"/>
              <a:t> Bridge) ‘So who do you think designed the </a:t>
            </a:r>
            <a:r>
              <a:rPr lang="en-US" altLang="en-US" dirty="0" err="1" smtClean="0"/>
              <a:t>Zakim</a:t>
            </a:r>
            <a:r>
              <a:rPr lang="en-US" altLang="en-US" dirty="0" smtClean="0"/>
              <a:t> Bridge?’ (A structural engineer) ‘What about all those other towers, roads, and other buildings in the background?  A structural engineer designed all of those, too.  So let’s look at more details about engineering and structural engineering in particular.’ </a:t>
            </a:r>
          </a:p>
        </p:txBody>
      </p:sp>
    </p:spTree>
    <p:extLst>
      <p:ext uri="{BB962C8B-B14F-4D97-AF65-F5344CB8AC3E}">
        <p14:creationId xmlns:p14="http://schemas.microsoft.com/office/powerpoint/2010/main" val="542174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9633E104-60BB-4AE2-9A04-7254C893677D}" type="slidenum">
              <a:rPr lang="en-US" altLang="en-US" sz="1200"/>
              <a:pPr>
                <a:spcBef>
                  <a:spcPct val="0"/>
                </a:spcBef>
              </a:pPr>
              <a:t>10</a:t>
            </a:fld>
            <a:endParaRPr lang="en-US" altLang="en-US" sz="1200"/>
          </a:p>
        </p:txBody>
      </p:sp>
      <p:sp>
        <p:nvSpPr>
          <p:cNvPr id="23555" name="Rectangle 6"/>
          <p:cNvSpPr>
            <a:spLocks noGrp="1" noRot="1" noChangeAspect="1" noChangeArrowheads="1" noTextEdit="1"/>
          </p:cNvSpPr>
          <p:nvPr>
            <p:ph type="sldImg"/>
          </p:nvPr>
        </p:nvSpPr>
        <p:spPr>
          <a:ln/>
        </p:spPr>
      </p:sp>
      <p:sp>
        <p:nvSpPr>
          <p:cNvPr id="23556" name="Rectangle 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To inform the audience about various construction materials used in structural design. </a:t>
            </a:r>
          </a:p>
          <a:p>
            <a:r>
              <a:rPr lang="en-US" altLang="en-US" smtClean="0"/>
              <a:t>The speaker is to explain to the audience about the six major construction materials used in the design of most structures. The slide is intended to be an interactive exercise between the speaker and audience. The speaker is to ask the audience to identify the construction materials. When all the materials has been identified, the speaker should provide examples of when these materials are commonly found in design.</a:t>
            </a:r>
          </a:p>
          <a:p>
            <a:r>
              <a:rPr lang="en-US" altLang="en-US" smtClean="0"/>
              <a:t>____________________</a:t>
            </a:r>
          </a:p>
          <a:p>
            <a:r>
              <a:rPr lang="en-US" altLang="en-US" smtClean="0"/>
              <a:t>Verbatim</a:t>
            </a:r>
          </a:p>
          <a:p>
            <a:r>
              <a:rPr lang="en-US" altLang="en-US" smtClean="0"/>
              <a:t> </a:t>
            </a:r>
          </a:p>
          <a:p>
            <a:r>
              <a:rPr lang="en-US" altLang="en-US" smtClean="0"/>
              <a:t>Engineers design the different types of structures we just looked at using various materials. Each material has different strengths and weaknesses, and are used more commonly in some structures than others. Can you guess some of the construction materials used in design (Let audience answer the question)? Good. It is common for engineers to design structures using steel, concrete, wood, and masonry. Glass and even ice and straw bales are used in some structures, but not as common as the other four. Of course, other materials are used but these are the primary materials.</a:t>
            </a:r>
          </a:p>
          <a:p>
            <a:r>
              <a:rPr lang="en-US" altLang="en-US" smtClean="0"/>
              <a:t> </a:t>
            </a:r>
          </a:p>
          <a:p>
            <a:r>
              <a:rPr lang="en-US" altLang="en-US" smtClean="0"/>
              <a:t>Because each of these materials has different properties which make it act differently, there are common ways each material is used.  For example, what are a lot of houses made of?  (wood.) Wood is used for smaller structures like houses or smaller buildings.  What about concrete?  Where would you see concrete used?  Today, concrete is typically used to design most bridges.. Concrete is also popular in the design of dams. Most designs of high rise buildings use a combination of concrete and steel.</a:t>
            </a:r>
          </a:p>
          <a:p>
            <a:r>
              <a:rPr lang="en-US" altLang="en-US" smtClean="0"/>
              <a:t>____________________</a:t>
            </a:r>
          </a:p>
          <a:p>
            <a:r>
              <a:rPr lang="en-US" altLang="en-US" smtClean="0"/>
              <a:t>Outline</a:t>
            </a:r>
          </a:p>
          <a:p>
            <a:r>
              <a:rPr lang="en-US" altLang="en-US" smtClean="0"/>
              <a:t>Some materials are used for structural design.</a:t>
            </a:r>
          </a:p>
          <a:p>
            <a:r>
              <a:rPr lang="en-US" altLang="en-US" smtClean="0"/>
              <a:t>	A. Steel</a:t>
            </a:r>
          </a:p>
          <a:p>
            <a:r>
              <a:rPr lang="en-US" altLang="en-US" smtClean="0"/>
              <a:t>	B. Concrete</a:t>
            </a:r>
          </a:p>
          <a:p>
            <a:r>
              <a:rPr lang="en-US" altLang="en-US" smtClean="0"/>
              <a:t>	C. Masonry</a:t>
            </a:r>
          </a:p>
          <a:p>
            <a:r>
              <a:rPr lang="en-US" altLang="en-US" smtClean="0"/>
              <a:t>	D. Wood </a:t>
            </a:r>
          </a:p>
          <a:p>
            <a:r>
              <a:rPr lang="en-US" altLang="en-US" smtClean="0"/>
              <a:t>	E. Straw</a:t>
            </a:r>
          </a:p>
          <a:p>
            <a:r>
              <a:rPr lang="en-US" altLang="en-US" smtClean="0"/>
              <a:t>	F. Glass</a:t>
            </a:r>
          </a:p>
          <a:p>
            <a:r>
              <a:rPr lang="en-US" altLang="en-US" smtClean="0"/>
              <a:t>	G. Ice</a:t>
            </a:r>
          </a:p>
          <a:p>
            <a:r>
              <a:rPr lang="en-US" altLang="en-US" smtClean="0"/>
              <a:t>II. These materials are found commonly in some types of structures.</a:t>
            </a:r>
          </a:p>
          <a:p>
            <a:r>
              <a:rPr lang="en-US" altLang="en-US" smtClean="0"/>
              <a:t>	A. Wood – houses, small buildings</a:t>
            </a:r>
          </a:p>
          <a:p>
            <a:r>
              <a:rPr lang="en-US" altLang="en-US" smtClean="0"/>
              <a:t>	B. Concrete – bridges, dams, high-rise buildings</a:t>
            </a:r>
          </a:p>
          <a:p>
            <a:r>
              <a:rPr lang="en-US" altLang="en-US" smtClean="0"/>
              <a:t>	C. Steel – bridges and high-rise buildings</a:t>
            </a:r>
          </a:p>
        </p:txBody>
      </p:sp>
    </p:spTree>
    <p:extLst>
      <p:ext uri="{BB962C8B-B14F-4D97-AF65-F5344CB8AC3E}">
        <p14:creationId xmlns:p14="http://schemas.microsoft.com/office/powerpoint/2010/main" val="2888984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22C7D55E-70F8-463C-9F96-524412CB47A5}" type="slidenum">
              <a:rPr lang="en-US" altLang="en-US" sz="1200"/>
              <a:pPr>
                <a:spcBef>
                  <a:spcPct val="0"/>
                </a:spcBef>
              </a:pPr>
              <a:t>11</a:t>
            </a:fld>
            <a:endParaRPr lang="en-US" altLang="en-US" sz="1200"/>
          </a:p>
        </p:txBody>
      </p:sp>
      <p:sp>
        <p:nvSpPr>
          <p:cNvPr id="25603" name="Rectangle 4"/>
          <p:cNvSpPr>
            <a:spLocks noGrp="1" noRot="1" noChangeAspect="1" noChangeArrowheads="1" noTextEdit="1"/>
          </p:cNvSpPr>
          <p:nvPr>
            <p:ph type="sldImg"/>
          </p:nvPr>
        </p:nvSpPr>
        <p:spPr>
          <a:ln/>
        </p:spPr>
      </p:sp>
      <p:sp>
        <p:nvSpPr>
          <p:cNvPr id="25604" name="Rectangle 5"/>
          <p:cNvSpPr>
            <a:spLocks noGrp="1" noChangeArrowheads="1"/>
          </p:cNvSpPr>
          <p:nvPr>
            <p:ph type="body" idx="1"/>
          </p:nvPr>
        </p:nvSpPr>
        <p:spPr>
          <a:xfrm>
            <a:off x="533400" y="4343400"/>
            <a:ext cx="60198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To inform the audience about the common design loads.</a:t>
            </a:r>
          </a:p>
          <a:p>
            <a:r>
              <a:rPr lang="en-US" altLang="en-US" smtClean="0"/>
              <a:t> </a:t>
            </a:r>
          </a:p>
          <a:p>
            <a:r>
              <a:rPr lang="en-US" altLang="en-US" smtClean="0"/>
              <a:t>The speaker is to identify the common design loads in structural engineering. Six design loads are illustrated in the slide. Top (left to right) represents seismic, wind, and blast loads. Bottom (left to right) represents gravity, soil, and hydraulic loads. The speaker should encourage class participation by asking the class to identify the different design loads. When all the loads have been identified, the speaker can briefly provide examples of structures designed to resist the discussed forces. </a:t>
            </a:r>
          </a:p>
          <a:p>
            <a:r>
              <a:rPr lang="en-US" altLang="en-US" smtClean="0"/>
              <a:t>____________________</a:t>
            </a:r>
          </a:p>
          <a:p>
            <a:r>
              <a:rPr lang="en-US" altLang="en-US" smtClean="0"/>
              <a:t>Verbatim</a:t>
            </a:r>
          </a:p>
          <a:p>
            <a:r>
              <a:rPr lang="en-US" altLang="en-US" smtClean="0"/>
              <a:t>Now that we have looked at the types of structures and materials that structural engineers use, let’s look at what these structures are designed for.  Structures are designed to resist many forces. Can anyone think of some forces used in structural engineering? If you lived in or around Boston, you can probably guess heavy snow and wind are common design loads. Other forces considered in structural designs are earthquake loads, water loads, earth loads, and blast loads. A structure must also be designed to supports its own weight and the weight placed on it, such as a truck on a bridge.</a:t>
            </a:r>
          </a:p>
          <a:p>
            <a:r>
              <a:rPr lang="en-US" altLang="en-US" smtClean="0"/>
              <a:t> </a:t>
            </a:r>
          </a:p>
          <a:p>
            <a:r>
              <a:rPr lang="en-US" altLang="en-US" smtClean="0"/>
              <a:t>The common design loads are considered in the design of many structures. Dams are designed to resist water loads. Retaining walls are designed to hold back soil. Bridges are designed for wind and seismic forces. Important buildings, such as foreign U.S. embassies, federal government buildings, and military buildings are designed to resist blast loads. Can anyone give more examples? </a:t>
            </a:r>
          </a:p>
          <a:p>
            <a:r>
              <a:rPr lang="en-US" altLang="en-US" smtClean="0"/>
              <a:t>____________________</a:t>
            </a:r>
          </a:p>
          <a:p>
            <a:r>
              <a:rPr lang="en-US" altLang="en-US" smtClean="0"/>
              <a:t>Outline</a:t>
            </a:r>
          </a:p>
          <a:p>
            <a:r>
              <a:rPr lang="en-US" altLang="en-US" smtClean="0"/>
              <a:t>I. Structural design typically involves six common design loads.</a:t>
            </a:r>
          </a:p>
          <a:p>
            <a:r>
              <a:rPr lang="en-US" altLang="en-US" smtClean="0"/>
              <a:t>	A. Seismic forces</a:t>
            </a:r>
          </a:p>
          <a:p>
            <a:r>
              <a:rPr lang="en-US" altLang="en-US" smtClean="0"/>
              <a:t>	B. Wind loads</a:t>
            </a:r>
          </a:p>
          <a:p>
            <a:r>
              <a:rPr lang="en-US" altLang="en-US" smtClean="0"/>
              <a:t>	C. Blast loads</a:t>
            </a:r>
          </a:p>
          <a:p>
            <a:r>
              <a:rPr lang="en-US" altLang="en-US" smtClean="0"/>
              <a:t>	D. Gravity loads</a:t>
            </a:r>
          </a:p>
          <a:p>
            <a:r>
              <a:rPr lang="en-US" altLang="en-US" smtClean="0"/>
              <a:t>	E. Soil pressure</a:t>
            </a:r>
          </a:p>
          <a:p>
            <a:r>
              <a:rPr lang="en-US" altLang="en-US" smtClean="0"/>
              <a:t>	F. Water pressure</a:t>
            </a:r>
          </a:p>
          <a:p>
            <a:r>
              <a:rPr lang="en-US" altLang="en-US" smtClean="0"/>
              <a:t>II. There are many structures designed to resist these forces.</a:t>
            </a:r>
          </a:p>
          <a:p>
            <a:r>
              <a:rPr lang="en-US" altLang="en-US" smtClean="0"/>
              <a:t>	A. Most long-span bridges are designed for wind, seismic, and gravity loads</a:t>
            </a:r>
          </a:p>
          <a:p>
            <a:r>
              <a:rPr lang="en-US" altLang="en-US" smtClean="0"/>
              <a:t>	B. Retaining walls designed to resist earth pressures</a:t>
            </a:r>
          </a:p>
          <a:p>
            <a:r>
              <a:rPr lang="en-US" altLang="en-US" smtClean="0"/>
              <a:t>	C. Dams resist hydraulic pressures</a:t>
            </a:r>
          </a:p>
          <a:p>
            <a:r>
              <a:rPr lang="en-US" altLang="en-US" smtClean="0"/>
              <a:t>	D. Government buildings, such as embassies, are designed for blast loads</a:t>
            </a:r>
          </a:p>
        </p:txBody>
      </p:sp>
    </p:spTree>
    <p:extLst>
      <p:ext uri="{BB962C8B-B14F-4D97-AF65-F5344CB8AC3E}">
        <p14:creationId xmlns:p14="http://schemas.microsoft.com/office/powerpoint/2010/main" val="2490264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2B406EF7-4978-4F88-9556-2F1CDF05EE71}" type="slidenum">
              <a:rPr lang="en-US" altLang="en-US" sz="1200"/>
              <a:pPr>
                <a:spcBef>
                  <a:spcPct val="0"/>
                </a:spcBef>
              </a:pPr>
              <a:t>12</a:t>
            </a:fld>
            <a:endParaRPr lang="en-US" altLang="en-US" sz="1200"/>
          </a:p>
        </p:txBody>
      </p:sp>
      <p:sp>
        <p:nvSpPr>
          <p:cNvPr id="27651" name="Rectangle 4"/>
          <p:cNvSpPr>
            <a:spLocks noGrp="1" noRot="1" noChangeAspect="1" noChangeArrowheads="1" noTextEdit="1"/>
          </p:cNvSpPr>
          <p:nvPr>
            <p:ph type="sldImg"/>
          </p:nvPr>
        </p:nvSpPr>
        <p:spPr>
          <a:ln/>
        </p:spPr>
      </p:sp>
      <p:sp>
        <p:nvSpPr>
          <p:cNvPr id="27652"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To explain to the audience that if structures are not properly designed, disasters can happen, and people can get hurt.</a:t>
            </a:r>
          </a:p>
          <a:p>
            <a:r>
              <a:rPr lang="en-US" altLang="en-US" smtClean="0"/>
              <a:t> </a:t>
            </a:r>
          </a:p>
          <a:p>
            <a:r>
              <a:rPr lang="en-US" altLang="en-US" smtClean="0"/>
              <a:t>The slide is a follow-up to the previous slide.  In the previous slide, the different loading conditions are explained.  This slide shows what would happen to buildings if the loading conditions are not estimated or designed properly. </a:t>
            </a:r>
          </a:p>
          <a:p>
            <a:r>
              <a:rPr lang="en-US" altLang="en-US" smtClean="0"/>
              <a:t>____________________</a:t>
            </a:r>
          </a:p>
          <a:p>
            <a:r>
              <a:rPr lang="en-US" altLang="en-US" smtClean="0"/>
              <a:t>Verbatim Format</a:t>
            </a:r>
          </a:p>
          <a:p>
            <a:r>
              <a:rPr lang="en-US" altLang="en-US" smtClean="0"/>
              <a:t> </a:t>
            </a:r>
          </a:p>
          <a:p>
            <a:r>
              <a:rPr lang="en-US" altLang="en-US" smtClean="0"/>
              <a:t>What if loads are too large?  Buildings can collapse under many different circumstances.  The lower left picture shows what happen to buildings after the Kobe earthquake in Japan.  The soil supporting the buildings liquefied (become quick sand) and the buildings sank to the ground and tilted over.  The upper left picture shows what happened to the I-35 highway bridge at the Mississippi River crossing in Minneapolis in 2007.  The bridge was overloaded during rehabilitation preparation activities. The bridge collapsed, causing major traffic problems for months.  The upper right picture shows an apartment building in the Marina district of San Francisco after an earthquake.  The first story, because of the many garage door openings, is weaker than the stories above.  The first story was strong enough so that the upper stories drifted to one side.  The lower right picture shows what happened to a building after the Katrina hurricane.  The roof was not strong enough to withstand wind forces, so it was blown away.</a:t>
            </a:r>
          </a:p>
          <a:p>
            <a:r>
              <a:rPr lang="en-US" altLang="en-US" smtClean="0"/>
              <a:t>____________________</a:t>
            </a:r>
          </a:p>
          <a:p>
            <a:r>
              <a:rPr lang="en-US" altLang="en-US" smtClean="0"/>
              <a:t>Outline Format</a:t>
            </a:r>
          </a:p>
          <a:p>
            <a:r>
              <a:rPr lang="en-US" altLang="en-US" smtClean="0"/>
              <a:t> </a:t>
            </a:r>
          </a:p>
          <a:p>
            <a:r>
              <a:rPr lang="en-US" altLang="en-US" smtClean="0"/>
              <a:t>I. Buildings can collapse as a result of different types of loading </a:t>
            </a:r>
          </a:p>
          <a:p>
            <a:r>
              <a:rPr lang="en-US" altLang="en-US" smtClean="0"/>
              <a:t>	A. Picture 1 (Upper left – 2007 Rehabilitation Construction) – Caused by overloading as a result of pre-	construction activities	</a:t>
            </a:r>
          </a:p>
          <a:p>
            <a:r>
              <a:rPr lang="en-US" altLang="en-US" smtClean="0"/>
              <a:t>	B. Picture 2 (Upper right – 1989 Loma Prieta Earthquake) – Caused by soft story as a result of large 	openings at garages</a:t>
            </a:r>
          </a:p>
          <a:p>
            <a:r>
              <a:rPr lang="en-US" altLang="en-US" smtClean="0"/>
              <a:t>	C. Picture 3 (Lower left – Kobe Earthquake) – Foundation failure as a result of liquefaction (Building above g	round stays intact but tilts) </a:t>
            </a:r>
          </a:p>
          <a:p>
            <a:r>
              <a:rPr lang="en-US" altLang="en-US" smtClean="0"/>
              <a:t>	D. Picture 4 (Lower right – 2005 Katrina) – Roof </a:t>
            </a:r>
          </a:p>
          <a:p>
            <a:r>
              <a:rPr lang="en-US" altLang="en-US" smtClean="0"/>
              <a:t> </a:t>
            </a:r>
          </a:p>
        </p:txBody>
      </p:sp>
    </p:spTree>
    <p:extLst>
      <p:ext uri="{BB962C8B-B14F-4D97-AF65-F5344CB8AC3E}">
        <p14:creationId xmlns:p14="http://schemas.microsoft.com/office/powerpoint/2010/main" val="2854291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F3EE4C6D-B022-484B-8B6A-CD360B4AB28C}" type="slidenum">
              <a:rPr lang="en-US" altLang="en-US" sz="1200"/>
              <a:pPr>
                <a:spcBef>
                  <a:spcPct val="0"/>
                </a:spcBef>
              </a:pPr>
              <a:t>13</a:t>
            </a:fld>
            <a:endParaRPr lang="en-US" alt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To illustrate some of the trends and challenges that the structural engineers will be facing in the future.</a:t>
            </a:r>
          </a:p>
          <a:p>
            <a:r>
              <a:rPr lang="en-US" altLang="en-US" smtClean="0"/>
              <a:t> </a:t>
            </a:r>
          </a:p>
          <a:p>
            <a:r>
              <a:rPr lang="en-US" altLang="en-US" smtClean="0"/>
              <a:t>This slide is intended for a more mature audience who is more serious about choosing structural engineering as his or her major.  This slide discusses the future trends and challenges that structural engineers will face.  They include the use of BIM (Building Information Modeling) technology, and Sustainability Design (“green” design).</a:t>
            </a:r>
          </a:p>
          <a:p>
            <a:r>
              <a:rPr lang="en-US" altLang="en-US" smtClean="0"/>
              <a:t>____________________</a:t>
            </a:r>
          </a:p>
          <a:p>
            <a:r>
              <a:rPr lang="en-US" altLang="en-US" smtClean="0"/>
              <a:t>Verbatim Format</a:t>
            </a:r>
          </a:p>
          <a:p>
            <a:r>
              <a:rPr lang="en-US" altLang="en-US" smtClean="0"/>
              <a:t> </a:t>
            </a:r>
          </a:p>
          <a:p>
            <a:r>
              <a:rPr lang="en-US" altLang="en-US" smtClean="0"/>
              <a:t>What is the future like for structural engineers?  If you do decide to go into structural engineering, here are some trends that are expected to gain popularity.  By the time you finish school and become a practicing engineer, these issues are most likely to be affecting your day-to-day job.  </a:t>
            </a:r>
          </a:p>
          <a:p>
            <a:r>
              <a:rPr lang="en-US" altLang="en-US" smtClean="0"/>
              <a:t> </a:t>
            </a:r>
          </a:p>
          <a:p>
            <a:r>
              <a:rPr lang="en-US" altLang="en-US" smtClean="0"/>
              <a:t>The use of BIM (Building Information Technology) is becoming more and more popular.  BIM technology usually refers to one single model (usually 3-dimensional) such that architects, engineers, contractors, etc. will share information contained in the same model.  It is a smart model because when you model a beam, for example, the program knows all the properties that are associated with that beam.  Therefore, the model no longer only shows lines depicting the beam, but it knows all properties including dimensions, strength, material type, etc.</a:t>
            </a:r>
          </a:p>
          <a:p>
            <a:r>
              <a:rPr lang="en-US" altLang="en-US" smtClean="0"/>
              <a:t> </a:t>
            </a:r>
          </a:p>
          <a:p>
            <a:r>
              <a:rPr lang="en-US" altLang="en-US" smtClean="0"/>
              <a:t>With the current awareness of global warming, sustainable design is going to be important for the next few decades to come.  Constructing a building requires a lot of materials, and if the materials are not carefully chosen, it could lead to a lot of waste.  Even if you are not aware of it, buildings use electricity and need air conditioning to make the occupants comfortable.  Architects and engineers nowadays are coming up with designs such that the use of energy is minimized.  Some buildings would have solar panels installed on the roof.  Some buildings may use natural ventilation so that no air-conditioning will be required.  The list goes on and on.</a:t>
            </a:r>
          </a:p>
          <a:p>
            <a:r>
              <a:rPr lang="en-US" altLang="en-US" smtClean="0"/>
              <a:t> </a:t>
            </a:r>
          </a:p>
          <a:p>
            <a:r>
              <a:rPr lang="en-US" altLang="en-US" smtClean="0"/>
              <a:t>____________________</a:t>
            </a:r>
          </a:p>
          <a:p>
            <a:r>
              <a:rPr lang="en-US" altLang="en-US" smtClean="0"/>
              <a:t>Outline Format</a:t>
            </a:r>
          </a:p>
          <a:p>
            <a:r>
              <a:rPr lang="en-US" altLang="en-US" smtClean="0"/>
              <a:t> </a:t>
            </a:r>
          </a:p>
          <a:p>
            <a:r>
              <a:rPr lang="en-US" altLang="en-US" smtClean="0"/>
              <a:t>I. Future Trends of structural engineering </a:t>
            </a:r>
          </a:p>
          <a:p>
            <a:r>
              <a:rPr lang="en-US" altLang="en-US" smtClean="0"/>
              <a:t>	A.   Picture 1 (Upper right – Seaport Revitalization) – Buildings that that incorporate sustainable design 	elements such as roof gardens, rain-water catchment, proximity to public transportation, and 	balcony/sunlight offsets and dense urban design.	</a:t>
            </a:r>
          </a:p>
          <a:p>
            <a:r>
              <a:rPr lang="en-US" altLang="en-US" smtClean="0"/>
              <a:t>	B.    Picture 2 (Upper left – BIM model) – 3-D model such that architects, engineers, owners, and 	contractors share information</a:t>
            </a:r>
          </a:p>
          <a:p>
            <a:r>
              <a:rPr lang="en-US" altLang="en-US" smtClean="0"/>
              <a:t>	C.   Picture 3 (Lower right – Solar panels on roof) – Installation of solar panels will minimize the use of 	energy in the building, thus minimizing the production of greenhouse gases.</a:t>
            </a:r>
          </a:p>
          <a:p>
            <a:r>
              <a:rPr lang="en-US" altLang="en-US" smtClean="0"/>
              <a:t>	D.   Picture 4 (Lower left –San Francisco Academy of Sciences Building) – Uses natural ventilation, roof 	garden, and other sustainable building design features.  Largest green roof in the nation.</a:t>
            </a:r>
          </a:p>
        </p:txBody>
      </p:sp>
    </p:spTree>
    <p:extLst>
      <p:ext uri="{BB962C8B-B14F-4D97-AF65-F5344CB8AC3E}">
        <p14:creationId xmlns:p14="http://schemas.microsoft.com/office/powerpoint/2010/main" val="1737976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CC31631E-172F-4F9F-8135-DE5D14FF05D5}" type="slidenum">
              <a:rPr lang="en-US" altLang="en-US" sz="1200"/>
              <a:pPr>
                <a:spcBef>
                  <a:spcPct val="0"/>
                </a:spcBef>
              </a:pPr>
              <a:t>14</a:t>
            </a:fld>
            <a:endParaRPr lang="en-US" altLang="en-US" sz="1200"/>
          </a:p>
        </p:txBody>
      </p:sp>
      <p:sp>
        <p:nvSpPr>
          <p:cNvPr id="31747" name="Rectangle 4"/>
          <p:cNvSpPr>
            <a:spLocks noGrp="1" noRot="1" noChangeAspect="1" noChangeArrowheads="1" noTextEdit="1"/>
          </p:cNvSpPr>
          <p:nvPr>
            <p:ph type="sldImg"/>
          </p:nvPr>
        </p:nvSpPr>
        <p:spPr>
          <a:ln/>
        </p:spPr>
      </p:sp>
      <p:sp>
        <p:nvSpPr>
          <p:cNvPr id="31748"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To inform the audience about different types of lateral resisting systems that are required. </a:t>
            </a:r>
          </a:p>
          <a:p>
            <a:r>
              <a:rPr lang="en-US" altLang="en-US" smtClean="0"/>
              <a:t> </a:t>
            </a:r>
          </a:p>
          <a:p>
            <a:r>
              <a:rPr lang="en-US" altLang="en-US" smtClean="0"/>
              <a:t>The speaker is to explain to the audience about the types of lateral resisting systems that are commonly used. The pictures…Left: steel braced frame structure.  Top middle: space truss system. Bottom middle: brick masonry shear walls. Right: Concrete shear walls.  This slide is more of an informative slide as opposed to an interactive one.  Most likely the students will not know these systems, although they may recognize them.  </a:t>
            </a:r>
          </a:p>
          <a:p>
            <a:r>
              <a:rPr lang="en-US" altLang="en-US" smtClean="0"/>
              <a:t>____________________</a:t>
            </a:r>
          </a:p>
          <a:p>
            <a:r>
              <a:rPr lang="en-US" altLang="en-US" smtClean="0"/>
              <a:t>Verbatim Format</a:t>
            </a:r>
          </a:p>
          <a:p>
            <a:r>
              <a:rPr lang="en-US" altLang="en-US" smtClean="0"/>
              <a:t> </a:t>
            </a:r>
          </a:p>
          <a:p>
            <a:r>
              <a:rPr lang="en-US" altLang="en-US" smtClean="0"/>
              <a:t>The failure of structures caused by instability due to wind loading is something we are very concerned with.  We live in an area that has the potential to be in the path of a Category 3 hurricane.  When designing structures in New England engineers must not only design for gravity and snow loads but also for high wind loads; loads that act in the lateral direction…left to right.    The first photo is of a 400 ft tall building in downtown San Francisco.  The braces, the diagonal members you see on the building face, help the building resist sideway forces, like the kind you get from an earthquake or big wind storm.  They stiffen up the structure and without them, any decent sized earthquake could cause this building to fail.  The top middle photo of the Transamerica building, has a similar system to the braced frames.  This system is called a space truss.  The last two photos are of structures with shear walls, brick masonry and steel cladded concrete.  </a:t>
            </a:r>
          </a:p>
          <a:p>
            <a:r>
              <a:rPr lang="en-US" altLang="en-US" smtClean="0"/>
              <a:t>____________________</a:t>
            </a:r>
          </a:p>
          <a:p>
            <a:r>
              <a:rPr lang="en-US" altLang="en-US" smtClean="0"/>
              <a:t>Outline Format</a:t>
            </a:r>
          </a:p>
          <a:p>
            <a:r>
              <a:rPr lang="en-US" altLang="en-US" smtClean="0"/>
              <a:t> </a:t>
            </a:r>
          </a:p>
          <a:p>
            <a:r>
              <a:rPr lang="en-US" altLang="en-US" smtClean="0"/>
              <a:t>I. Different lateral systems.</a:t>
            </a:r>
          </a:p>
          <a:p>
            <a:r>
              <a:rPr lang="en-US" altLang="en-US" smtClean="0"/>
              <a:t>	A. Brace frames</a:t>
            </a:r>
          </a:p>
          <a:p>
            <a:r>
              <a:rPr lang="en-US" altLang="en-US" smtClean="0"/>
              <a:t>	B. Shear walls</a:t>
            </a:r>
          </a:p>
          <a:p>
            <a:r>
              <a:rPr lang="en-US" altLang="en-US" smtClean="0"/>
              <a:t>	C. Moment frames</a:t>
            </a:r>
          </a:p>
          <a:p>
            <a:r>
              <a:rPr lang="en-US" altLang="en-US" smtClean="0"/>
              <a:t>	</a:t>
            </a:r>
          </a:p>
          <a:p>
            <a:r>
              <a:rPr lang="en-US" altLang="en-US" smtClean="0"/>
              <a:t> </a:t>
            </a:r>
          </a:p>
          <a:p>
            <a:r>
              <a:rPr lang="en-US" altLang="en-US" smtClean="0"/>
              <a:t> </a:t>
            </a:r>
          </a:p>
        </p:txBody>
      </p:sp>
    </p:spTree>
    <p:extLst>
      <p:ext uri="{BB962C8B-B14F-4D97-AF65-F5344CB8AC3E}">
        <p14:creationId xmlns:p14="http://schemas.microsoft.com/office/powerpoint/2010/main" val="1376147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706C0F2A-00F7-4B19-958E-3F55ED071861}" type="slidenum">
              <a:rPr lang="en-US" altLang="en-US" sz="1200"/>
              <a:pPr>
                <a:spcBef>
                  <a:spcPct val="0"/>
                </a:spcBef>
              </a:pPr>
              <a:t>15</a:t>
            </a:fld>
            <a:endParaRPr lang="en-US" altLang="en-US" sz="1200"/>
          </a:p>
        </p:txBody>
      </p:sp>
      <p:sp>
        <p:nvSpPr>
          <p:cNvPr id="33795" name="Rectangle 6"/>
          <p:cNvSpPr>
            <a:spLocks noGrp="1" noRot="1" noChangeAspect="1" noChangeArrowheads="1" noTextEdit="1"/>
          </p:cNvSpPr>
          <p:nvPr>
            <p:ph type="sldImg"/>
          </p:nvPr>
        </p:nvSpPr>
        <p:spPr>
          <a:ln/>
        </p:spPr>
      </p:sp>
      <p:sp>
        <p:nvSpPr>
          <p:cNvPr id="33796" name="Rectangle 7"/>
          <p:cNvSpPr>
            <a:spLocks noGrp="1" noChangeArrowheads="1"/>
          </p:cNvSpPr>
          <p:nvPr>
            <p:ph type="body" idx="1"/>
          </p:nvPr>
        </p:nvSpPr>
        <p:spPr>
          <a:xfrm>
            <a:off x="228600" y="4343400"/>
            <a:ext cx="6553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Illustrate exciting aspects of structural engineering.</a:t>
            </a:r>
          </a:p>
          <a:p>
            <a:r>
              <a:rPr lang="en-US" altLang="en-US" smtClean="0"/>
              <a:t> </a:t>
            </a:r>
          </a:p>
          <a:p>
            <a:r>
              <a:rPr lang="en-US" altLang="en-US" smtClean="0"/>
              <a:t>The speaker is to illustrate the two common tools used in structural engineering. The first item involves the use of computer simulations to predict structural response. The second item involves the use of experimental tests to study structural behavior. The speaker is encouraged to provide their personal experience with these engineering tools, if applicable. </a:t>
            </a:r>
          </a:p>
          <a:p>
            <a:r>
              <a:rPr lang="en-US" altLang="en-US" smtClean="0"/>
              <a:t>____________________</a:t>
            </a:r>
          </a:p>
          <a:p>
            <a:r>
              <a:rPr lang="en-US" altLang="en-US" smtClean="0"/>
              <a:t>Verbatim</a:t>
            </a:r>
          </a:p>
          <a:p>
            <a:r>
              <a:rPr lang="en-US" altLang="en-US" smtClean="0"/>
              <a:t> </a:t>
            </a:r>
          </a:p>
          <a:p>
            <a:r>
              <a:rPr lang="en-US" altLang="en-US" smtClean="0"/>
              <a:t>Since disasters are hard to predict, computer modeling and experimental tests are some tools used in structural engineering to help us understand what happens to a structure when a large scale event happens, like a hurricane. A structural engineer uses computer models to predict the response of a structure under different loadings (such as the forces describe in the design criteria slide). Earthquakes can be incorporated in the computer models to illustrate how a structure will react under the given seismic event. Results from these computer models are then used to design the real structure. This particular model was created on a commonly used structural engineering program called SAP2000. </a:t>
            </a:r>
          </a:p>
          <a:p>
            <a:r>
              <a:rPr lang="en-US" altLang="en-US" smtClean="0"/>
              <a:t> </a:t>
            </a:r>
          </a:p>
          <a:p>
            <a:r>
              <a:rPr lang="en-US" altLang="en-US" smtClean="0"/>
              <a:t>Besides testing structures in computer models, structural engineers can perform experiments. Shake tables, which are platforms that can move, simulate ground movement as a result of an earthquake in order to test full size structures. These tests are not only fun to watch, but have provided invaluable information for designing earthquake resistant structures. For instance, the two-story house shown on the right slide is placed on top of a shake table. Information from this test will help engineers identify the strengths and weakness of the walls panels and overall structural response during an earthquake. Explosions, to study impact forces on structures, have also been simulated in structural engineering labs. These are just some aspects of the field that makes structural engineering a fun career. </a:t>
            </a:r>
          </a:p>
          <a:p>
            <a:r>
              <a:rPr lang="en-US" altLang="en-US" smtClean="0"/>
              <a:t>____________________</a:t>
            </a:r>
          </a:p>
          <a:p>
            <a:r>
              <a:rPr lang="en-US" altLang="en-US" smtClean="0"/>
              <a:t>Outline</a:t>
            </a:r>
          </a:p>
          <a:p>
            <a:r>
              <a:rPr lang="en-US" altLang="en-US" smtClean="0"/>
              <a:t> </a:t>
            </a:r>
          </a:p>
          <a:p>
            <a:r>
              <a:rPr lang="en-US" altLang="en-US" smtClean="0"/>
              <a:t>Structural engineers use computer models to predict forces and responses on a structure.</a:t>
            </a:r>
          </a:p>
          <a:p>
            <a:r>
              <a:rPr lang="en-US" altLang="en-US" smtClean="0"/>
              <a:t>	A. Computer model can predict response of structure due to wind, seismic, and other forces.</a:t>
            </a:r>
          </a:p>
          <a:p>
            <a:r>
              <a:rPr lang="en-US" altLang="en-US" smtClean="0"/>
              <a:t>	B. Results of computer analysis are used to design the structure.</a:t>
            </a:r>
          </a:p>
          <a:p>
            <a:r>
              <a:rPr lang="en-US" altLang="en-US" smtClean="0"/>
              <a:t>	C. Model shown on slide is from a common structural engineering modeling program (SAP2000).</a:t>
            </a:r>
          </a:p>
          <a:p>
            <a:r>
              <a:rPr lang="en-US" altLang="en-US" smtClean="0"/>
              <a:t> </a:t>
            </a:r>
          </a:p>
          <a:p>
            <a:r>
              <a:rPr lang="en-US" altLang="en-US" smtClean="0"/>
              <a:t>II. Experimental tests are performed to develop a better understanding of structural engineering behavior.</a:t>
            </a:r>
          </a:p>
          <a:p>
            <a:r>
              <a:rPr lang="en-US" altLang="en-US" smtClean="0"/>
              <a:t>	A. Structures are tested on shake tables to study effects of earthquakes.</a:t>
            </a:r>
          </a:p>
          <a:p>
            <a:r>
              <a:rPr lang="en-US" altLang="en-US" smtClean="0"/>
              <a:t>1. Featured slide shows a full scale model on a shake table. This test was performed to quantify the contribution of the wall panels to the overall structural response during an earthquake.</a:t>
            </a:r>
          </a:p>
          <a:p>
            <a:r>
              <a:rPr lang="en-US" altLang="en-US" smtClean="0"/>
              <a:t>	B. Other experimental tests, such as blast mitigation experiments, or wind tests, study the effects of impact on structures.</a:t>
            </a:r>
          </a:p>
        </p:txBody>
      </p:sp>
    </p:spTree>
    <p:extLst>
      <p:ext uri="{BB962C8B-B14F-4D97-AF65-F5344CB8AC3E}">
        <p14:creationId xmlns:p14="http://schemas.microsoft.com/office/powerpoint/2010/main" val="3318822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 isolated building ETABS </a:t>
            </a:r>
            <a:r>
              <a:rPr lang="en-US" smtClean="0"/>
              <a:t>ground motion</a:t>
            </a:r>
            <a:endParaRPr lang="en-US" dirty="0"/>
          </a:p>
        </p:txBody>
      </p:sp>
      <p:sp>
        <p:nvSpPr>
          <p:cNvPr id="4" name="Slide Number Placeholder 3"/>
          <p:cNvSpPr>
            <a:spLocks noGrp="1"/>
          </p:cNvSpPr>
          <p:nvPr>
            <p:ph type="sldNum" sz="quarter" idx="10"/>
          </p:nvPr>
        </p:nvSpPr>
        <p:spPr/>
        <p:txBody>
          <a:bodyPr/>
          <a:lstStyle/>
          <a:p>
            <a:pPr>
              <a:defRPr/>
            </a:pPr>
            <a:fld id="{1AFBB53D-6FF2-4418-9695-407F4B57E6B4}" type="slidenum">
              <a:rPr lang="en-US" altLang="en-US" smtClean="0"/>
              <a:pPr>
                <a:defRPr/>
              </a:pPr>
              <a:t>16</a:t>
            </a:fld>
            <a:endParaRPr lang="en-US" altLang="en-US"/>
          </a:p>
        </p:txBody>
      </p:sp>
    </p:spTree>
    <p:extLst>
      <p:ext uri="{BB962C8B-B14F-4D97-AF65-F5344CB8AC3E}">
        <p14:creationId xmlns:p14="http://schemas.microsoft.com/office/powerpoint/2010/main" val="922508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CBDEA4E4-98CB-4F69-972E-252DB76ACA67}" type="slidenum">
              <a:rPr lang="en-US" altLang="en-US" sz="1200"/>
              <a:pPr>
                <a:spcBef>
                  <a:spcPct val="0"/>
                </a:spcBef>
              </a:pPr>
              <a:t>17</a:t>
            </a:fld>
            <a:endParaRPr lang="en-US" altLang="en-US" sz="1200"/>
          </a:p>
        </p:txBody>
      </p:sp>
      <p:sp>
        <p:nvSpPr>
          <p:cNvPr id="36867" name="Rectangle 6"/>
          <p:cNvSpPr>
            <a:spLocks noGrp="1" noRot="1" noChangeAspect="1" noChangeArrowheads="1" noTextEdit="1"/>
          </p:cNvSpPr>
          <p:nvPr>
            <p:ph type="sldImg"/>
          </p:nvPr>
        </p:nvSpPr>
        <p:spPr>
          <a:ln/>
        </p:spPr>
      </p:sp>
      <p:sp>
        <p:nvSpPr>
          <p:cNvPr id="36868" name="Rectangle 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To explain to the audience how they can tell if they might like to pursue engineering as a major or career</a:t>
            </a:r>
          </a:p>
          <a:p>
            <a:r>
              <a:rPr lang="en-US" altLang="en-US" smtClean="0"/>
              <a:t> </a:t>
            </a:r>
          </a:p>
          <a:p>
            <a:r>
              <a:rPr lang="en-US" altLang="en-US" smtClean="0"/>
              <a:t>Middle school and high school students like to know whether pursuing engineering as a major or career is right for them.  The speaker will inform the audience that there are signs that will allow the students to guess whether they will like engineering.  If they are interested in the above subject matters, then engineering may be right for them.</a:t>
            </a:r>
          </a:p>
          <a:p>
            <a:r>
              <a:rPr lang="en-US" altLang="en-US" smtClean="0"/>
              <a:t>____________________</a:t>
            </a:r>
          </a:p>
          <a:p>
            <a:r>
              <a:rPr lang="en-US" altLang="en-US" smtClean="0"/>
              <a:t>Verbatim Format</a:t>
            </a:r>
          </a:p>
          <a:p>
            <a:r>
              <a:rPr lang="en-US" altLang="en-US" smtClean="0"/>
              <a:t> </a:t>
            </a:r>
          </a:p>
          <a:p>
            <a:r>
              <a:rPr lang="en-US" altLang="en-US" smtClean="0"/>
              <a:t>Do you think you have what it takes to be an engineer?  Becoming an engineer takes many years of school work and experience.  Do you think engineering right for you?  Think about it for yourself and reflect on what naturally draws your attention.  What are your favorite classes in school?  If you enjoy studying math, science, doing the homework problems, or if you enjoy working with computers, enjoy drawing, or if you like to stare at bridges or buildings under construction when you drive by it, there is a good chance that you will like engineering (or civil engineering) as a career.</a:t>
            </a:r>
          </a:p>
          <a:p>
            <a:r>
              <a:rPr lang="en-US" altLang="en-US" smtClean="0"/>
              <a:t>____________________</a:t>
            </a:r>
          </a:p>
          <a:p>
            <a:r>
              <a:rPr lang="en-US" altLang="en-US" smtClean="0"/>
              <a:t>Outline Format</a:t>
            </a:r>
          </a:p>
          <a:p>
            <a:r>
              <a:rPr lang="en-US" altLang="en-US" smtClean="0"/>
              <a:t> </a:t>
            </a:r>
          </a:p>
          <a:p>
            <a:r>
              <a:rPr lang="en-US" altLang="en-US" smtClean="0"/>
              <a:t>I. Interests necessary to enjoy pursuing civil engineering</a:t>
            </a:r>
          </a:p>
          <a:p>
            <a:r>
              <a:rPr lang="en-US" altLang="en-US" smtClean="0"/>
              <a:t>	A. Math</a:t>
            </a:r>
          </a:p>
          <a:p>
            <a:r>
              <a:rPr lang="en-US" altLang="en-US" smtClean="0"/>
              <a:t>	B. Science – may be physics</a:t>
            </a:r>
          </a:p>
          <a:p>
            <a:r>
              <a:rPr lang="en-US" altLang="en-US" smtClean="0"/>
              <a:t>	C. Drawings</a:t>
            </a:r>
          </a:p>
          <a:p>
            <a:r>
              <a:rPr lang="en-US" altLang="en-US" smtClean="0"/>
              <a:t>	D. Use of computers</a:t>
            </a:r>
          </a:p>
          <a:p>
            <a:r>
              <a:rPr lang="en-US" altLang="en-US" smtClean="0"/>
              <a:t>	E. Problem solving – working on math or science problems</a:t>
            </a:r>
          </a:p>
          <a:p>
            <a:r>
              <a:rPr lang="en-US" altLang="en-US" smtClean="0"/>
              <a:t>	F. Like to see things being built</a:t>
            </a:r>
          </a:p>
          <a:p>
            <a:r>
              <a:rPr lang="en-US" altLang="en-US" smtClean="0"/>
              <a:t> </a:t>
            </a:r>
          </a:p>
          <a:p>
            <a:r>
              <a:rPr lang="en-US" altLang="en-US" smtClean="0"/>
              <a:t> </a:t>
            </a:r>
          </a:p>
        </p:txBody>
      </p:sp>
    </p:spTree>
    <p:extLst>
      <p:ext uri="{BB962C8B-B14F-4D97-AF65-F5344CB8AC3E}">
        <p14:creationId xmlns:p14="http://schemas.microsoft.com/office/powerpoint/2010/main" val="3014726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A161EC09-19CA-43D0-94F5-729985B5A798}" type="slidenum">
              <a:rPr lang="en-US" altLang="en-US" sz="1200"/>
              <a:pPr>
                <a:spcBef>
                  <a:spcPct val="0"/>
                </a:spcBef>
              </a:pPr>
              <a:t>18</a:t>
            </a:fld>
            <a:endParaRPr lang="en-US" altLang="en-US" sz="1200"/>
          </a:p>
        </p:txBody>
      </p:sp>
      <p:sp>
        <p:nvSpPr>
          <p:cNvPr id="38915" name="Rectangle 4"/>
          <p:cNvSpPr>
            <a:spLocks noGrp="1" noRot="1" noChangeAspect="1" noChangeArrowheads="1" noTextEdit="1"/>
          </p:cNvSpPr>
          <p:nvPr>
            <p:ph type="sldImg"/>
          </p:nvPr>
        </p:nvSpPr>
        <p:spPr>
          <a:ln/>
        </p:spPr>
      </p:sp>
      <p:sp>
        <p:nvSpPr>
          <p:cNvPr id="38916" name="Rectangle 5"/>
          <p:cNvSpPr>
            <a:spLocks noGrp="1" noChangeArrowheads="1"/>
          </p:cNvSpPr>
          <p:nvPr>
            <p:ph type="body" idx="1"/>
          </p:nvPr>
        </p:nvSpPr>
        <p:spPr>
          <a:xfrm>
            <a:off x="228600" y="4343400"/>
            <a:ext cx="6553200" cy="472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To inform the audience about what they should study or classes they should take in school. </a:t>
            </a:r>
          </a:p>
          <a:p>
            <a:r>
              <a:rPr lang="en-US" altLang="en-US" smtClean="0"/>
              <a:t> </a:t>
            </a:r>
          </a:p>
          <a:p>
            <a:r>
              <a:rPr lang="en-US" altLang="en-US" smtClean="0"/>
              <a:t>The slide is primarily targeted to high school students because middle school curriculum is usually set and has very little flexibility.  The speaker may choose to either delete this slide or talk about it briefly when presenting to younger audience.  </a:t>
            </a:r>
          </a:p>
          <a:p>
            <a:r>
              <a:rPr lang="en-US" altLang="en-US" smtClean="0"/>
              <a:t>____________________</a:t>
            </a:r>
          </a:p>
          <a:p>
            <a:r>
              <a:rPr lang="en-US" altLang="en-US" smtClean="0"/>
              <a:t>Verbatim Format</a:t>
            </a:r>
          </a:p>
          <a:p>
            <a:r>
              <a:rPr lang="en-US" altLang="en-US" smtClean="0"/>
              <a:t> </a:t>
            </a:r>
          </a:p>
          <a:p>
            <a:r>
              <a:rPr lang="en-US" altLang="en-US" smtClean="0"/>
              <a:t>How do you become a structural engineer?  What classes should you take?  If you are in high school, I suggest taking as many advanced math or science classes as you can.  Engineering is based on a strong fundamental understanding of mathematic principles and scientific concepts.  You will benefit quite a bit if your school offers art, drafting, or architecture classes.</a:t>
            </a:r>
          </a:p>
          <a:p>
            <a:r>
              <a:rPr lang="en-US" altLang="en-US" smtClean="0"/>
              <a:t> </a:t>
            </a:r>
          </a:p>
          <a:p>
            <a:r>
              <a:rPr lang="en-US" altLang="en-US" smtClean="0"/>
              <a:t>In college, you may want to consider majoring in civil engineering.  Some schools offer a similar major called architectural engineering in which the focus is entirely on buildings and structures.  Almost every university will have student engineering organizations that you can be a part of.  These are student-led professional organizations that help sponsor engineering talks and seminars, career fairs, and student competitions such as concrete canoe competition or steel bridge competition.  Take advantage of those.  Not only will you get a better understanding of engineering, you will also meet a lot of people and make your college experience a lot more memorable.</a:t>
            </a:r>
          </a:p>
          <a:p>
            <a:r>
              <a:rPr lang="en-US" altLang="en-US" smtClean="0"/>
              <a:t> </a:t>
            </a:r>
          </a:p>
          <a:p>
            <a:r>
              <a:rPr lang="en-US" altLang="en-US" smtClean="0"/>
              <a:t>It is quite common for civil engineering majors to pursue a graduate (masters) degree before working.  It is actually highly recommended in the industry now.  You may want to concentrate on graduate structural engineering programs.  In graduate schools, you will have the opportunity to join graduate-level professional organizations and work with professors on research projects that interest you.</a:t>
            </a:r>
          </a:p>
          <a:p>
            <a:r>
              <a:rPr lang="en-US" altLang="en-US" smtClean="0"/>
              <a:t>____________________</a:t>
            </a:r>
          </a:p>
          <a:p>
            <a:r>
              <a:rPr lang="en-US" altLang="en-US" smtClean="0"/>
              <a:t>Outline Format</a:t>
            </a:r>
          </a:p>
          <a:p>
            <a:r>
              <a:rPr lang="en-US" altLang="en-US" smtClean="0"/>
              <a:t> </a:t>
            </a:r>
          </a:p>
          <a:p>
            <a:r>
              <a:rPr lang="en-US" altLang="en-US" smtClean="0"/>
              <a:t>I. How to prepare to be an engineer?</a:t>
            </a:r>
          </a:p>
          <a:p>
            <a:r>
              <a:rPr lang="en-US" altLang="en-US" smtClean="0"/>
              <a:t>                  	A. High School – Take Classes in advanced math, science, art, architecture, drafting, computer</a:t>
            </a:r>
          </a:p>
          <a:p>
            <a:r>
              <a:rPr lang="en-US" altLang="en-US" smtClean="0"/>
              <a:t>	B. College – Major in Civil Engineering or Architectural Engineering, join professional organizations</a:t>
            </a:r>
          </a:p>
          <a:p>
            <a:r>
              <a:rPr lang="en-US" altLang="en-US" smtClean="0"/>
              <a:t>	C. Graduate School – Major in Structural Engineering, do research, try job internships</a:t>
            </a:r>
          </a:p>
        </p:txBody>
      </p:sp>
    </p:spTree>
    <p:extLst>
      <p:ext uri="{BB962C8B-B14F-4D97-AF65-F5344CB8AC3E}">
        <p14:creationId xmlns:p14="http://schemas.microsoft.com/office/powerpoint/2010/main" val="3369255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FEDE5466-D202-4292-BFA0-49D198384E18}" type="slidenum">
              <a:rPr lang="en-US" altLang="en-US" sz="1200"/>
              <a:pPr>
                <a:spcBef>
                  <a:spcPct val="0"/>
                </a:spcBef>
              </a:pPr>
              <a:t>19</a:t>
            </a:fld>
            <a:endParaRPr lang="en-US" altLang="en-US" sz="1200"/>
          </a:p>
        </p:txBody>
      </p:sp>
      <p:sp>
        <p:nvSpPr>
          <p:cNvPr id="40963" name="Rectangle 6"/>
          <p:cNvSpPr>
            <a:spLocks noGrp="1" noRot="1" noChangeAspect="1" noChangeArrowheads="1" noTextEdit="1"/>
          </p:cNvSpPr>
          <p:nvPr>
            <p:ph type="sldImg"/>
          </p:nvPr>
        </p:nvSpPr>
        <p:spPr>
          <a:ln/>
        </p:spPr>
      </p:sp>
      <p:sp>
        <p:nvSpPr>
          <p:cNvPr id="40964" name="Rectangle 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To identify some of the rewards of being a structural engineer </a:t>
            </a:r>
          </a:p>
          <a:p>
            <a:r>
              <a:rPr lang="en-US" altLang="en-US" smtClean="0"/>
              <a:t>____________________</a:t>
            </a:r>
          </a:p>
          <a:p>
            <a:r>
              <a:rPr lang="en-US" altLang="en-US" smtClean="0"/>
              <a:t>Verbatim</a:t>
            </a:r>
          </a:p>
          <a:p>
            <a:r>
              <a:rPr lang="en-US" altLang="en-US" smtClean="0"/>
              <a:t>So what are the rewards for being a structural engineer?  I think one of the coolest things is that you are able to see your work built.  As a structural engineer, after you design the structure, you get to watch it being built, and you get to say, ‘I designed that building that all those people are using’.  So you get to make your mark on the physical world that everyone lives in and uses. I’m sure most of you recognize the pictures on the bottom here.  What’s the picture on the left?  (Zakim Bridge Downtown Boston).  And on the right?  (The Hancock Tower in Copley Square) </a:t>
            </a:r>
          </a:p>
          <a:p>
            <a:r>
              <a:rPr lang="en-US" altLang="en-US" smtClean="0"/>
              <a:t> </a:t>
            </a:r>
          </a:p>
          <a:p>
            <a:r>
              <a:rPr lang="en-US" altLang="en-US" smtClean="0"/>
              <a:t>And you get to help people by making the structures safe.  As a structural engineer, you are making sure that whoever is using your building is not going to be harmed if there is a hurricane.  For example, if a hurricane hit during a Boston Celtics game, the building keeps the people safe. Even the lights that are hanging are designed not to fall on somebody and hurt them.  </a:t>
            </a:r>
          </a:p>
          <a:p>
            <a:r>
              <a:rPr lang="en-US" altLang="en-US" smtClean="0"/>
              <a:t> </a:t>
            </a:r>
          </a:p>
          <a:p>
            <a:r>
              <a:rPr lang="en-US" altLang="en-US" smtClean="0"/>
              <a:t>You also get to learn a lot - you learn about the different construction materials we talked about, like steel and concrete and wood.  You get to learn about how buildings are built by working with the contractors.  You get to learn how to work with people by working in the design team with the architect and other engineers like we talked about in the beginning.  </a:t>
            </a:r>
          </a:p>
          <a:p>
            <a:r>
              <a:rPr lang="en-US" altLang="en-US" smtClean="0"/>
              <a:t> </a:t>
            </a:r>
          </a:p>
          <a:p>
            <a:r>
              <a:rPr lang="en-US" altLang="en-US" smtClean="0"/>
              <a:t>And, you get paid.  That’s the question everyone wants the answer to, right?  The average starting salary for someone graduating with a Bachelor of Science degree in 2010 was $58,000 per year.  With a master’s degree, which is highly recommended, the starting salary in 2010 was $65,000 per year.</a:t>
            </a:r>
          </a:p>
          <a:p>
            <a:r>
              <a:rPr lang="en-US" altLang="en-US" smtClean="0"/>
              <a:t> ____________________</a:t>
            </a:r>
          </a:p>
          <a:p>
            <a:r>
              <a:rPr lang="en-US" altLang="en-US" smtClean="0"/>
              <a:t>Outline</a:t>
            </a:r>
          </a:p>
          <a:p>
            <a:r>
              <a:rPr lang="en-US" altLang="en-US" smtClean="0"/>
              <a:t>There are rewards to being a structural engineer.</a:t>
            </a:r>
          </a:p>
          <a:p>
            <a:r>
              <a:rPr lang="en-US" altLang="en-US" smtClean="0"/>
              <a:t>	A. See your work built - make an impact on the built environment</a:t>
            </a:r>
          </a:p>
          <a:p>
            <a:r>
              <a:rPr lang="en-US" altLang="en-US" smtClean="0"/>
              <a:t>	B. Help people – keep the built environment safe</a:t>
            </a:r>
          </a:p>
          <a:p>
            <a:r>
              <a:rPr lang="en-US" altLang="en-US" smtClean="0"/>
              <a:t>	C. Learn stuff</a:t>
            </a:r>
          </a:p>
          <a:p>
            <a:r>
              <a:rPr lang="en-US" altLang="en-US" smtClean="0"/>
              <a:t>	D. Get paid – provide average starting salaries of BS and MS</a:t>
            </a:r>
          </a:p>
          <a:p>
            <a:r>
              <a:rPr lang="en-US" altLang="en-US" smtClean="0"/>
              <a:t>	E. Other rewards?</a:t>
            </a:r>
          </a:p>
          <a:p>
            <a:r>
              <a:rPr lang="en-US" altLang="en-US" smtClean="0"/>
              <a:t> </a:t>
            </a:r>
          </a:p>
          <a:p>
            <a:r>
              <a:rPr lang="en-US" altLang="en-US" smtClean="0"/>
              <a:t> </a:t>
            </a:r>
          </a:p>
        </p:txBody>
      </p:sp>
    </p:spTree>
    <p:extLst>
      <p:ext uri="{BB962C8B-B14F-4D97-AF65-F5344CB8AC3E}">
        <p14:creationId xmlns:p14="http://schemas.microsoft.com/office/powerpoint/2010/main" val="699774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0E816DEF-8F77-42C3-B0DC-F85F6435C98C}" type="slidenum">
              <a:rPr lang="en-US" altLang="en-US" sz="1200"/>
              <a:pPr>
                <a:spcBef>
                  <a:spcPct val="0"/>
                </a:spcBef>
              </a:pPr>
              <a:t>2</a:t>
            </a:fld>
            <a:endParaRPr lang="en-US" altLang="en-US" sz="1200"/>
          </a:p>
        </p:txBody>
      </p:sp>
      <p:sp>
        <p:nvSpPr>
          <p:cNvPr id="7171" name="Rectangle 6"/>
          <p:cNvSpPr>
            <a:spLocks noGrp="1" noRot="1" noChangeAspect="1" noChangeArrowheads="1" noTextEdit="1"/>
          </p:cNvSpPr>
          <p:nvPr>
            <p:ph type="sldImg"/>
          </p:nvPr>
        </p:nvSpPr>
        <p:spPr>
          <a:ln/>
        </p:spPr>
      </p:sp>
      <p:sp>
        <p:nvSpPr>
          <p:cNvPr id="7172" name="Rectangle 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To summarize quickly and in general terms what engineering is</a:t>
            </a:r>
          </a:p>
          <a:p>
            <a:r>
              <a:rPr lang="en-US" altLang="en-US" smtClean="0"/>
              <a:t> </a:t>
            </a:r>
          </a:p>
          <a:p>
            <a:r>
              <a:rPr lang="en-US" altLang="en-US" smtClean="0"/>
              <a:t>The speaker is to explain to the audience what engineering is by giving some examples of simple, daily activities that people perform even without knowing that they are considered engineering.  For example, building a bookshelf, poking two holes on the lid of can for easy pouring, or swinging a bat effectively, are applications of science and laws of mechanics to daily activities.  This slide is to engage the audience into thinking that engineering is all around us, and it does not always have to be buildings, cars, or computers. </a:t>
            </a:r>
          </a:p>
          <a:p>
            <a:r>
              <a:rPr lang="en-US" altLang="en-US" smtClean="0"/>
              <a:t>____________________</a:t>
            </a:r>
          </a:p>
          <a:p>
            <a:r>
              <a:rPr lang="en-US" altLang="en-US" smtClean="0"/>
              <a:t>Verbatim Format</a:t>
            </a:r>
          </a:p>
          <a:p>
            <a:r>
              <a:rPr lang="en-US" altLang="en-US" smtClean="0"/>
              <a:t> </a:t>
            </a:r>
          </a:p>
          <a:p>
            <a:r>
              <a:rPr lang="en-US" altLang="en-US" smtClean="0"/>
              <a:t>Engineering is the application of science, such as chemistry, biology, and physics, to real life problems.</a:t>
            </a:r>
          </a:p>
          <a:p>
            <a:r>
              <a:rPr lang="en-US" altLang="en-US" smtClean="0"/>
              <a:t> </a:t>
            </a:r>
          </a:p>
          <a:p>
            <a:r>
              <a:rPr lang="en-US" altLang="en-US" smtClean="0"/>
              <a:t>You probably have done some engineering design on a daily basis without knowing that you have done engineering.  For example you probably have designed and installed a bookshelf before.  What kind of engineering did it involve?  Did you have to use mathematics to help you measure the wood planks before you cut them?  If you have to cut out a triangular piece of wood, did you use equations (such as the Pythagorean Theorem) to measure the lengths of the different sides?  How did you make sure that the shelf would be level?  Did you think about what would go on the shelf?  Did you pick out a certain material for a specific reason?  How do you attach the shelf to the wall?  Where did you get the tools and materials from?</a:t>
            </a:r>
          </a:p>
          <a:p>
            <a:r>
              <a:rPr lang="en-US" altLang="en-US" smtClean="0"/>
              <a:t> </a:t>
            </a:r>
          </a:p>
          <a:p>
            <a:r>
              <a:rPr lang="en-US" altLang="en-US" smtClean="0"/>
              <a:t>These are all similar questions engineers face when they design almost anything.</a:t>
            </a:r>
          </a:p>
          <a:p>
            <a:r>
              <a:rPr lang="en-US" altLang="en-US" smtClean="0"/>
              <a:t>____________________</a:t>
            </a:r>
          </a:p>
          <a:p>
            <a:r>
              <a:rPr lang="en-US" altLang="en-US" smtClean="0"/>
              <a:t>Outline Format</a:t>
            </a:r>
          </a:p>
          <a:p>
            <a:r>
              <a:rPr lang="en-US" altLang="en-US" smtClean="0"/>
              <a:t> </a:t>
            </a:r>
          </a:p>
          <a:p>
            <a:r>
              <a:rPr lang="en-US" altLang="en-US" smtClean="0"/>
              <a:t>I. Define Engineering</a:t>
            </a:r>
          </a:p>
          <a:p>
            <a:r>
              <a:rPr lang="en-US" altLang="en-US" smtClean="0"/>
              <a:t>II. Examples of daily activities that are considered engineering</a:t>
            </a:r>
          </a:p>
        </p:txBody>
      </p:sp>
    </p:spTree>
    <p:extLst>
      <p:ext uri="{BB962C8B-B14F-4D97-AF65-F5344CB8AC3E}">
        <p14:creationId xmlns:p14="http://schemas.microsoft.com/office/powerpoint/2010/main" val="1343639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CFDC1C31-0044-4521-B813-9DF27054194A}" type="slidenum">
              <a:rPr lang="en-US" altLang="en-US" sz="1200"/>
              <a:pPr>
                <a:spcBef>
                  <a:spcPct val="0"/>
                </a:spcBef>
              </a:pPr>
              <a:t>20</a:t>
            </a:fld>
            <a:endParaRPr lang="en-US" altLang="en-US" sz="1200"/>
          </a:p>
        </p:txBody>
      </p:sp>
      <p:sp>
        <p:nvSpPr>
          <p:cNvPr id="43011" name="Rectangle 4"/>
          <p:cNvSpPr>
            <a:spLocks noGrp="1" noRot="1" noChangeAspect="1" noChangeArrowheads="1" noTextEdit="1"/>
          </p:cNvSpPr>
          <p:nvPr>
            <p:ph type="sldImg"/>
          </p:nvPr>
        </p:nvSpPr>
        <p:spPr>
          <a:ln/>
        </p:spPr>
      </p:sp>
      <p:sp>
        <p:nvSpPr>
          <p:cNvPr id="43012"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To provide an opportunity for the audience to ask questions. </a:t>
            </a:r>
          </a:p>
          <a:p>
            <a:r>
              <a:rPr lang="en-US" altLang="en-US" smtClean="0"/>
              <a:t>____________________</a:t>
            </a:r>
          </a:p>
          <a:p>
            <a:r>
              <a:rPr lang="en-US" altLang="en-US" smtClean="0"/>
              <a:t>Verbatim</a:t>
            </a:r>
          </a:p>
          <a:p>
            <a:r>
              <a:rPr lang="en-US" altLang="en-US" smtClean="0"/>
              <a:t>Does anyone have any questions?  </a:t>
            </a:r>
          </a:p>
          <a:p>
            <a:r>
              <a:rPr lang="en-US" altLang="en-US" smtClean="0"/>
              <a:t> </a:t>
            </a:r>
          </a:p>
          <a:p>
            <a:pPr eaLnBrk="1" hangingPunct="1"/>
            <a:endParaRPr lang="en-US" altLang="en-US" smtClean="0"/>
          </a:p>
        </p:txBody>
      </p:sp>
    </p:spTree>
    <p:extLst>
      <p:ext uri="{BB962C8B-B14F-4D97-AF65-F5344CB8AC3E}">
        <p14:creationId xmlns:p14="http://schemas.microsoft.com/office/powerpoint/2010/main" val="2029856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t>Purpose: To summarize the major different basic everyday problem solving and professional engineering activities in different fields, scaling up type and quantity of simple solutions.</a:t>
            </a:r>
          </a:p>
          <a:p>
            <a:pPr>
              <a:defRPr/>
            </a:pPr>
            <a:r>
              <a:rPr lang="en-US" dirty="0" smtClean="0"/>
              <a:t> </a:t>
            </a:r>
          </a:p>
          <a:p>
            <a:pPr>
              <a:defRPr/>
            </a:pPr>
            <a:r>
              <a:rPr lang="en-US" dirty="0" smtClean="0"/>
              <a:t>In this slide the speaker is to focus on the use of simple concepts that come from simple problem solving. From there the speaker is to show how professional engineers really take these simple solutions and scale them up. Express to your audience that an engineer identifies all the simple things going on, and scales them up as the complexity increases. Build on the previous slide with creating a bookshelf. Two examples are shown. First is a paper airplane. Second is a model bridge.</a:t>
            </a:r>
          </a:p>
          <a:p>
            <a:pPr>
              <a:defRPr/>
            </a:pPr>
            <a:r>
              <a:rPr lang="en-US" dirty="0" smtClean="0"/>
              <a:t> </a:t>
            </a:r>
          </a:p>
          <a:p>
            <a:pPr>
              <a:defRPr/>
            </a:pPr>
            <a:r>
              <a:rPr lang="en-US" dirty="0" smtClean="0"/>
              <a:t>____________________</a:t>
            </a:r>
          </a:p>
          <a:p>
            <a:pPr>
              <a:defRPr/>
            </a:pPr>
            <a:r>
              <a:rPr lang="en-US" dirty="0" smtClean="0"/>
              <a:t>Verbatim Format</a:t>
            </a:r>
          </a:p>
          <a:p>
            <a:pPr>
              <a:defRPr/>
            </a:pPr>
            <a:r>
              <a:rPr lang="en-US" dirty="0" smtClean="0"/>
              <a:t> </a:t>
            </a:r>
          </a:p>
          <a:p>
            <a:pPr>
              <a:defRPr/>
            </a:pPr>
            <a:r>
              <a:rPr lang="en-US" dirty="0" smtClean="0"/>
              <a:t>Many people think you have to be a math genius or happy with number crunching to be a professional engineer. As it turns out, that’s not actually true. What engineers do is take the same simple concepts that we just talked about and scale them up for larger objects. For instance, with paper airplanes we figure out what size to make the wings so that the plane can stay up in the air and how hard to throw it so it can travel far. The same goes with jet planes, engineers design the size and shape of the wings so that it can stay in the air and give it powerful engines so it can travel far and fast. </a:t>
            </a:r>
          </a:p>
          <a:p>
            <a:pPr>
              <a:defRPr/>
            </a:pPr>
            <a:r>
              <a:rPr lang="en-US" dirty="0" smtClean="0"/>
              <a:t> </a:t>
            </a:r>
          </a:p>
          <a:p>
            <a:pPr>
              <a:defRPr/>
            </a:pPr>
            <a:r>
              <a:rPr lang="en-US" dirty="0" smtClean="0"/>
              <a:t>The same can be said with large structures like bridges. Can you think of the things you would watch out for when building a paper bridge? We think about the size, shape, and the strength of the paper. We also think about how we connect the pieces. When we build real bridges we think of these same things but we just scale them up both in size and quantity.</a:t>
            </a:r>
          </a:p>
          <a:p>
            <a:pPr>
              <a:defRPr/>
            </a:pPr>
            <a:r>
              <a:rPr lang="en-US" dirty="0" smtClean="0"/>
              <a:t> </a:t>
            </a:r>
          </a:p>
          <a:p>
            <a:pPr>
              <a:defRPr/>
            </a:pPr>
            <a:r>
              <a:rPr lang="en-US" dirty="0" smtClean="0"/>
              <a:t>____________________</a:t>
            </a:r>
          </a:p>
          <a:p>
            <a:pPr>
              <a:defRPr/>
            </a:pPr>
            <a:r>
              <a:rPr lang="en-US" dirty="0" smtClean="0"/>
              <a:t>Outline Format</a:t>
            </a:r>
          </a:p>
          <a:p>
            <a:pPr>
              <a:defRPr/>
            </a:pPr>
            <a:r>
              <a:rPr lang="en-US" dirty="0" smtClean="0"/>
              <a:t> </a:t>
            </a:r>
          </a:p>
          <a:p>
            <a:pPr marL="171450" indent="-171450">
              <a:buFont typeface="Arial" panose="020B0604020202020204" pitchFamily="34" charset="0"/>
              <a:buChar char="•"/>
              <a:defRPr/>
            </a:pPr>
            <a:r>
              <a:rPr lang="en-US" dirty="0" smtClean="0"/>
              <a:t>Simple Engineering Solutions</a:t>
            </a:r>
          </a:p>
          <a:p>
            <a:pPr marL="171450" indent="-171450">
              <a:buFont typeface="Arial" panose="020B0604020202020204" pitchFamily="34" charset="0"/>
              <a:buChar char="•"/>
              <a:defRPr/>
            </a:pPr>
            <a:r>
              <a:rPr lang="en-US" dirty="0" smtClean="0"/>
              <a:t>Scale Up Simple Solutions</a:t>
            </a:r>
          </a:p>
          <a:p>
            <a:pPr marL="628650" lvl="1" indent="-171450">
              <a:buFont typeface="Arial" panose="020B0604020202020204" pitchFamily="34" charset="0"/>
              <a:buChar char="•"/>
              <a:defRPr/>
            </a:pPr>
            <a:r>
              <a:rPr lang="en-US" dirty="0" smtClean="0"/>
              <a:t>Paper Airplane Example</a:t>
            </a:r>
          </a:p>
          <a:p>
            <a:pPr marL="628650" lvl="1" indent="-171450">
              <a:buFont typeface="Arial" panose="020B0604020202020204" pitchFamily="34" charset="0"/>
              <a:buChar char="•"/>
              <a:defRPr/>
            </a:pPr>
            <a:r>
              <a:rPr lang="en-US" dirty="0" smtClean="0"/>
              <a:t>Paper Bridge Example</a:t>
            </a:r>
            <a:endParaRPr lang="en-US" dirty="0"/>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BC6551C4-4116-42A1-A573-753817186F5B}" type="slidenum">
              <a:rPr lang="en-US" altLang="en-US" sz="1200"/>
              <a:pPr>
                <a:spcBef>
                  <a:spcPct val="0"/>
                </a:spcBef>
              </a:pPr>
              <a:t>3</a:t>
            </a:fld>
            <a:endParaRPr lang="en-US" altLang="en-US" sz="1200"/>
          </a:p>
        </p:txBody>
      </p:sp>
    </p:spTree>
    <p:extLst>
      <p:ext uri="{BB962C8B-B14F-4D97-AF65-F5344CB8AC3E}">
        <p14:creationId xmlns:p14="http://schemas.microsoft.com/office/powerpoint/2010/main" val="3340513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44284BF5-E4B4-4353-B261-570505030FC6}" type="slidenum">
              <a:rPr lang="en-US" altLang="en-US" sz="1200"/>
              <a:pPr>
                <a:spcBef>
                  <a:spcPct val="0"/>
                </a:spcBef>
              </a:pPr>
              <a:t>4</a:t>
            </a:fld>
            <a:endParaRPr lang="en-US" altLang="en-US" sz="1200"/>
          </a:p>
        </p:txBody>
      </p:sp>
      <p:sp>
        <p:nvSpPr>
          <p:cNvPr id="11267" name="Rectangle 4"/>
          <p:cNvSpPr>
            <a:spLocks noGrp="1" noRot="1" noChangeAspect="1" noChangeArrowheads="1" noTextEdit="1"/>
          </p:cNvSpPr>
          <p:nvPr>
            <p:ph type="sldImg"/>
          </p:nvPr>
        </p:nvSpPr>
        <p:spPr>
          <a:ln/>
        </p:spPr>
      </p:sp>
      <p:sp>
        <p:nvSpPr>
          <p:cNvPr id="11268"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To explain to the audience the different parties involved in building construction by the human body analogy</a:t>
            </a:r>
          </a:p>
          <a:p>
            <a:r>
              <a:rPr lang="en-US" altLang="en-US" smtClean="0"/>
              <a:t> </a:t>
            </a:r>
          </a:p>
          <a:p>
            <a:r>
              <a:rPr lang="en-US" altLang="en-US" smtClean="0"/>
              <a:t>The speaker is to explain to the audience the different types of engineers involved in the design of a building and what their roles are.  Since it is difficult for middle school and high school students to relate to the different types of engineering, a comparison between the different systems of a human body and the different types of engineering may be helpful. </a:t>
            </a:r>
          </a:p>
          <a:p>
            <a:r>
              <a:rPr lang="en-US" altLang="en-US" smtClean="0"/>
              <a:t>____________________</a:t>
            </a:r>
          </a:p>
          <a:p>
            <a:r>
              <a:rPr lang="en-US" altLang="en-US" smtClean="0"/>
              <a:t>Verbatim Format</a:t>
            </a:r>
          </a:p>
          <a:p>
            <a:r>
              <a:rPr lang="en-US" altLang="en-US" smtClean="0"/>
              <a:t> </a:t>
            </a:r>
          </a:p>
          <a:p>
            <a:r>
              <a:rPr lang="en-US" altLang="en-US" smtClean="0"/>
              <a:t>The human body consists of many different systems working together, much like how the different engineering systems in a building work together.  The human body contains the skin, the skeletal system, digestive system, nervous system, etc., and buildings have their exterior façade, the structural columns and beams, air-conditioning system, and plumbing system.</a:t>
            </a:r>
          </a:p>
          <a:p>
            <a:r>
              <a:rPr lang="en-US" altLang="en-US" smtClean="0"/>
              <a:t> </a:t>
            </a:r>
          </a:p>
          <a:p>
            <a:r>
              <a:rPr lang="en-US" altLang="en-US" smtClean="0"/>
              <a:t>Many different types of people help design a building, and they often specialize in a particular system of a building.  To use the human body as an analogy, if several engineers would work together to design a human body, it would look something like this:  The architect designs the aesthetics, the way buildings look, which correlates to how the skin looks.  Structural engineers design the skeletal system of a building (such as beams, columns, and roofs), very similar to the bones of our body, so that we support ourselves standing up.  Plumbers design the piping necessary to drain all the waste away from the toilets, similar to our digestive system.  Mechanical engineers design the air-conditioning and heating system, similar to how our lungs work.  Electrical engineers provide the electrical needs, very similar to how our nervous system functions.</a:t>
            </a:r>
          </a:p>
          <a:p>
            <a:r>
              <a:rPr lang="en-US" altLang="en-US" smtClean="0"/>
              <a:t>____________________</a:t>
            </a:r>
          </a:p>
          <a:p>
            <a:r>
              <a:rPr lang="en-US" altLang="en-US" smtClean="0"/>
              <a:t>Outline Format</a:t>
            </a:r>
          </a:p>
          <a:p>
            <a:r>
              <a:rPr lang="en-US" altLang="en-US" smtClean="0"/>
              <a:t> </a:t>
            </a:r>
          </a:p>
          <a:p>
            <a:r>
              <a:rPr lang="en-US" altLang="en-US" smtClean="0"/>
              <a:t>I. Compare the human body with engineering</a:t>
            </a:r>
          </a:p>
          <a:p>
            <a:r>
              <a:rPr lang="en-US" altLang="en-US" smtClean="0"/>
              <a:t>	A. Structural engineering = bone skeleton structure</a:t>
            </a:r>
          </a:p>
          <a:p>
            <a:r>
              <a:rPr lang="en-US" altLang="en-US" smtClean="0"/>
              <a:t>	B. Electrical engineering = nervous system</a:t>
            </a:r>
          </a:p>
          <a:p>
            <a:r>
              <a:rPr lang="en-US" altLang="en-US" smtClean="0"/>
              <a:t>	C. Plumbing engineering = digestive system</a:t>
            </a:r>
          </a:p>
          <a:p>
            <a:r>
              <a:rPr lang="en-US" altLang="en-US" smtClean="0"/>
              <a:t>	D. Mechanical engineering = muscular system or respiratory system</a:t>
            </a:r>
          </a:p>
          <a:p>
            <a:r>
              <a:rPr lang="en-US" altLang="en-US" smtClean="0"/>
              <a:t>	E. Architecture = puts everything together and make it look pretty (the skin)	</a:t>
            </a:r>
          </a:p>
        </p:txBody>
      </p:sp>
    </p:spTree>
    <p:extLst>
      <p:ext uri="{BB962C8B-B14F-4D97-AF65-F5344CB8AC3E}">
        <p14:creationId xmlns:p14="http://schemas.microsoft.com/office/powerpoint/2010/main" val="2412743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706BF6A8-BEA6-4BCA-B776-C68D89A8ABC3}" type="slidenum">
              <a:rPr lang="en-US" altLang="en-US" sz="1200"/>
              <a:pPr>
                <a:spcBef>
                  <a:spcPct val="0"/>
                </a:spcBef>
              </a:pPr>
              <a:t>5</a:t>
            </a:fld>
            <a:endParaRPr lang="en-US" altLang="en-US" sz="1200"/>
          </a:p>
        </p:txBody>
      </p:sp>
      <p:sp>
        <p:nvSpPr>
          <p:cNvPr id="13315" name="Rectangle 4"/>
          <p:cNvSpPr>
            <a:spLocks noGrp="1" noRot="1" noChangeAspect="1" noChangeArrowheads="1" noTextEdit="1"/>
          </p:cNvSpPr>
          <p:nvPr>
            <p:ph type="sldImg"/>
          </p:nvPr>
        </p:nvSpPr>
        <p:spPr>
          <a:ln/>
        </p:spPr>
      </p:sp>
      <p:sp>
        <p:nvSpPr>
          <p:cNvPr id="13316"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To introduce the idea of what a building is made of, by looking at the exterior and then looking underneath the building’s skin.</a:t>
            </a:r>
          </a:p>
          <a:p>
            <a:r>
              <a:rPr lang="en-US" altLang="en-US" smtClean="0"/>
              <a:t> </a:t>
            </a:r>
          </a:p>
          <a:p>
            <a:r>
              <a:rPr lang="en-US" altLang="en-US" smtClean="0"/>
              <a:t>This slide shows a typical building from the outside.  Windows and the exterior walls are all that are visible.  </a:t>
            </a:r>
          </a:p>
          <a:p>
            <a:r>
              <a:rPr lang="en-US" altLang="en-US" smtClean="0"/>
              <a:t>____________________</a:t>
            </a:r>
          </a:p>
          <a:p>
            <a:r>
              <a:rPr lang="en-US" altLang="en-US" smtClean="0"/>
              <a:t>Verbatim Format</a:t>
            </a:r>
          </a:p>
          <a:p>
            <a:r>
              <a:rPr lang="en-US" altLang="en-US" smtClean="0"/>
              <a:t> </a:t>
            </a:r>
          </a:p>
          <a:p>
            <a:r>
              <a:rPr lang="en-US" altLang="en-US" smtClean="0"/>
              <a:t>Here we have the skin of a building.  This slide shows a typical building as we would normally see it - from the outside.  What do you normally see when you look at a building?  (Allow students to offer answers.)  You might see windows, right?  What else?  The exterior wall material, like concrete or brick.  Maybe you see siding on a house.  All these things on the outside are important to give the building a certain look, just like how the skin gives us the look.  But these exterior elements may or may not be structural.  They may just be for looks or to keep the building waterproof, like in our tent example. When you look at a building as a structural engineer, you can start to think about what is on the inside, too.</a:t>
            </a:r>
          </a:p>
          <a:p>
            <a:r>
              <a:rPr lang="en-US" altLang="en-US" smtClean="0"/>
              <a:t>____________________</a:t>
            </a:r>
          </a:p>
          <a:p>
            <a:r>
              <a:rPr lang="en-US" altLang="en-US" smtClean="0"/>
              <a:t>Outline Format</a:t>
            </a:r>
          </a:p>
          <a:p>
            <a:r>
              <a:rPr lang="en-US" altLang="en-US" smtClean="0"/>
              <a:t> </a:t>
            </a:r>
          </a:p>
          <a:p>
            <a:r>
              <a:rPr lang="en-US" altLang="en-US" smtClean="0"/>
              <a:t>I. Point out that the building’s exterior is only a part of the building.</a:t>
            </a:r>
          </a:p>
          <a:p>
            <a:r>
              <a:rPr lang="en-US" altLang="en-US" smtClean="0"/>
              <a:t>	A. Ask the students what they normally see when the look at a building (windows, architectural elements)</a:t>
            </a:r>
          </a:p>
          <a:p>
            <a:r>
              <a:rPr lang="en-US" altLang="en-US" smtClean="0"/>
              <a:t>	B. Explain that the exterior of a building may or may not be structural.	</a:t>
            </a:r>
          </a:p>
          <a:p>
            <a:pPr lvl="1" eaLnBrk="1" hangingPunct="1"/>
            <a:r>
              <a:rPr lang="en-US" altLang="en-US" smtClean="0"/>
              <a:t>	</a:t>
            </a:r>
          </a:p>
          <a:p>
            <a:pPr eaLnBrk="1" hangingPunct="1"/>
            <a:endParaRPr lang="en-US" altLang="en-US" smtClean="0"/>
          </a:p>
        </p:txBody>
      </p:sp>
    </p:spTree>
    <p:extLst>
      <p:ext uri="{BB962C8B-B14F-4D97-AF65-F5344CB8AC3E}">
        <p14:creationId xmlns:p14="http://schemas.microsoft.com/office/powerpoint/2010/main" val="1107139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A02B880A-F362-44C8-BE2C-C4294A6FE0F9}" type="slidenum">
              <a:rPr lang="en-US" altLang="en-US" sz="1200"/>
              <a:pPr>
                <a:spcBef>
                  <a:spcPct val="0"/>
                </a:spcBef>
              </a:pPr>
              <a:t>6</a:t>
            </a:fld>
            <a:endParaRPr lang="en-US" altLang="en-US" sz="1200"/>
          </a:p>
        </p:txBody>
      </p:sp>
      <p:sp>
        <p:nvSpPr>
          <p:cNvPr id="15363" name="Rectangle 4"/>
          <p:cNvSpPr>
            <a:spLocks noGrp="1" noRot="1" noChangeAspect="1" noChangeArrowheads="1" noTextEdit="1"/>
          </p:cNvSpPr>
          <p:nvPr>
            <p:ph type="sldImg"/>
          </p:nvPr>
        </p:nvSpPr>
        <p:spPr>
          <a:ln/>
        </p:spPr>
      </p:sp>
      <p:sp>
        <p:nvSpPr>
          <p:cNvPr id="15364"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To introduce the idea of what structural elements lie inside the building’s exterior cover.</a:t>
            </a:r>
          </a:p>
          <a:p>
            <a:r>
              <a:rPr lang="en-US" altLang="en-US" smtClean="0"/>
              <a:t> </a:t>
            </a:r>
          </a:p>
          <a:p>
            <a:r>
              <a:rPr lang="en-US" altLang="en-US" smtClean="0"/>
              <a:t>The speaker is to introduce the idea that the structural portions of buildings may not be visible in a finished building.  They are often covered up by architectural elements.  If the structural elements were exposed, we would be able to see columns, beams, structural walls and foundations.</a:t>
            </a:r>
          </a:p>
          <a:p>
            <a:r>
              <a:rPr lang="en-US" altLang="en-US" smtClean="0"/>
              <a:t>____________________</a:t>
            </a:r>
          </a:p>
          <a:p>
            <a:r>
              <a:rPr lang="en-US" altLang="en-US" smtClean="0"/>
              <a:t>Verbatim Format</a:t>
            </a:r>
          </a:p>
          <a:p>
            <a:r>
              <a:rPr lang="en-US" altLang="en-US" smtClean="0"/>
              <a:t> </a:t>
            </a:r>
          </a:p>
          <a:p>
            <a:r>
              <a:rPr lang="en-US" altLang="en-US" smtClean="0"/>
              <a:t>This slide shows the same building as in the previous slide, except here the exterior façade has been removed to expose the structural elements underneath.  What you can see now that you couldn’t before are the columns, beams, and foundations that hold the building up.  A structural engineer would design the size and strength of these members.</a:t>
            </a:r>
          </a:p>
          <a:p>
            <a:r>
              <a:rPr lang="en-US" altLang="en-US" smtClean="0"/>
              <a:t>____________________</a:t>
            </a:r>
          </a:p>
          <a:p>
            <a:r>
              <a:rPr lang="en-US" altLang="en-US" smtClean="0"/>
              <a:t>Outline Format</a:t>
            </a:r>
          </a:p>
          <a:p>
            <a:r>
              <a:rPr lang="en-US" altLang="en-US" smtClean="0"/>
              <a:t> </a:t>
            </a:r>
          </a:p>
          <a:p>
            <a:r>
              <a:rPr lang="en-US" altLang="en-US" smtClean="0"/>
              <a:t>I. Layer 2</a:t>
            </a:r>
          </a:p>
          <a:p>
            <a:r>
              <a:rPr lang="en-US" altLang="en-US" smtClean="0"/>
              <a:t>	A. Structural engineer</a:t>
            </a:r>
          </a:p>
          <a:p>
            <a:r>
              <a:rPr lang="en-US" altLang="en-US" smtClean="0"/>
              <a:t>		1.Designs the part of the building that makes it stand</a:t>
            </a:r>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861004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EBEF7D6F-AEE0-485F-8EFD-694267AB67CB}" type="slidenum">
              <a:rPr lang="en-US" altLang="en-US" sz="1200"/>
              <a:pPr>
                <a:spcBef>
                  <a:spcPct val="0"/>
                </a:spcBef>
              </a:pPr>
              <a:t>7</a:t>
            </a:fld>
            <a:endParaRPr lang="en-US" altLang="en-US" sz="1200"/>
          </a:p>
        </p:txBody>
      </p:sp>
      <p:sp>
        <p:nvSpPr>
          <p:cNvPr id="17411" name="Rectangle 4"/>
          <p:cNvSpPr>
            <a:spLocks noGrp="1" noRot="1" noChangeAspect="1" noChangeArrowheads="1" noTextEdit="1"/>
          </p:cNvSpPr>
          <p:nvPr>
            <p:ph type="sldImg"/>
          </p:nvPr>
        </p:nvSpPr>
        <p:spPr>
          <a:ln/>
        </p:spPr>
      </p:sp>
      <p:sp>
        <p:nvSpPr>
          <p:cNvPr id="17412"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To explain to the students about the layers of the building that the architect and mechanical engineer are in charge of.</a:t>
            </a:r>
          </a:p>
          <a:p>
            <a:r>
              <a:rPr lang="en-US" altLang="en-US" smtClean="0"/>
              <a:t>____________________</a:t>
            </a:r>
          </a:p>
          <a:p>
            <a:r>
              <a:rPr lang="en-US" altLang="en-US" smtClean="0"/>
              <a:t>Verbatim Format</a:t>
            </a:r>
          </a:p>
          <a:p>
            <a:r>
              <a:rPr lang="en-US" altLang="en-US" smtClean="0"/>
              <a:t> </a:t>
            </a:r>
          </a:p>
          <a:p>
            <a:r>
              <a:rPr lang="en-US" altLang="en-US" smtClean="0"/>
              <a:t>Now we see a close up of the interior of the same building.  In this view, you can see things that you normally see when you walk around a building, like walls, doors, and seats. The architect designs all that. In this picture you can also see the ductwork for heating and air conditioning, shown in red, which the mechanical engineer designs. The mechanical part of the building is usually not seen in most buildings.  The ducts are usually hidden in the floors, ceilings and walls.  </a:t>
            </a:r>
          </a:p>
          <a:p>
            <a:r>
              <a:rPr lang="en-US" altLang="en-US" smtClean="0"/>
              <a:t> </a:t>
            </a:r>
          </a:p>
          <a:p>
            <a:r>
              <a:rPr lang="en-US" altLang="en-US" smtClean="0"/>
              <a:t>In this room the vent for the heating and/or air conditioning is most likely located in the ceiling. That diffuser over there is part of it (Point to diffuser in the room if exists).  When you see a vent like that in a ceiling, you can imagine that there are ducts just like the ones here in the picture running over your head in the ceiling above.</a:t>
            </a:r>
          </a:p>
          <a:p>
            <a:r>
              <a:rPr lang="en-US" altLang="en-US" smtClean="0"/>
              <a:t> </a:t>
            </a:r>
          </a:p>
          <a:p>
            <a:r>
              <a:rPr lang="en-US" altLang="en-US" smtClean="0"/>
              <a:t>These ducts I am talking about are the ones that get so much attention in a movie where someone is trying to escape a room, and they take the grate off the vent and go crawling around in a duct until they are led to freedom.  Not completely realistic, but it shows how the ducting system goes throughout entire buildings.</a:t>
            </a:r>
          </a:p>
          <a:p>
            <a:r>
              <a:rPr lang="en-US" altLang="en-US" smtClean="0"/>
              <a:t>____________________</a:t>
            </a:r>
          </a:p>
          <a:p>
            <a:r>
              <a:rPr lang="en-US" altLang="en-US" smtClean="0"/>
              <a:t>Outline Format</a:t>
            </a:r>
          </a:p>
          <a:p>
            <a:r>
              <a:rPr lang="en-US" altLang="en-US" smtClean="0"/>
              <a:t> </a:t>
            </a:r>
          </a:p>
          <a:p>
            <a:r>
              <a:rPr lang="en-US" altLang="en-US" smtClean="0"/>
              <a:t>I. Layer 3</a:t>
            </a:r>
          </a:p>
          <a:p>
            <a:r>
              <a:rPr lang="en-US" altLang="en-US" smtClean="0"/>
              <a:t>	A. Architect</a:t>
            </a:r>
          </a:p>
          <a:p>
            <a:r>
              <a:rPr lang="en-US" altLang="en-US" smtClean="0"/>
              <a:t>		1. Wall layouts, door locations, stair locations, seating arrangement</a:t>
            </a:r>
          </a:p>
          <a:p>
            <a:r>
              <a:rPr lang="en-US" altLang="en-US" smtClean="0"/>
              <a:t> 	B. Mechanical engineer</a:t>
            </a:r>
          </a:p>
          <a:p>
            <a:r>
              <a:rPr lang="en-US" altLang="en-US" smtClean="0"/>
              <a:t>		1. Heating and air conditioning flow</a:t>
            </a:r>
          </a:p>
        </p:txBody>
      </p:sp>
    </p:spTree>
    <p:extLst>
      <p:ext uri="{BB962C8B-B14F-4D97-AF65-F5344CB8AC3E}">
        <p14:creationId xmlns:p14="http://schemas.microsoft.com/office/powerpoint/2010/main" val="1441480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26C1DDB1-D6D3-4A99-802F-624C48487358}" type="slidenum">
              <a:rPr lang="en-US" altLang="en-US" sz="1200"/>
              <a:pPr>
                <a:spcBef>
                  <a:spcPct val="0"/>
                </a:spcBef>
              </a:pPr>
              <a:t>8</a:t>
            </a:fld>
            <a:endParaRPr lang="en-US" altLang="en-US" sz="1200"/>
          </a:p>
        </p:txBody>
      </p:sp>
      <p:sp>
        <p:nvSpPr>
          <p:cNvPr id="19459" name="Rectangle 4"/>
          <p:cNvSpPr>
            <a:spLocks noGrp="1" noRot="1" noChangeAspect="1" noChangeArrowheads="1" noTextEdit="1"/>
          </p:cNvSpPr>
          <p:nvPr>
            <p:ph type="sldImg"/>
          </p:nvPr>
        </p:nvSpPr>
        <p:spPr>
          <a:ln/>
        </p:spPr>
      </p:sp>
      <p:sp>
        <p:nvSpPr>
          <p:cNvPr id="19460" name="Rectangle 5"/>
          <p:cNvSpPr>
            <a:spLocks noGrp="1" noChangeArrowheads="1"/>
          </p:cNvSpPr>
          <p:nvPr>
            <p:ph type="body" idx="1"/>
          </p:nvPr>
        </p:nvSpPr>
        <p:spPr>
          <a:xfrm>
            <a:off x="228600" y="4343400"/>
            <a:ext cx="6629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To provide a simple example of the roles of the building team, including owner, architect, contractor, and structural engineer.</a:t>
            </a:r>
          </a:p>
          <a:p>
            <a:r>
              <a:rPr lang="en-US" altLang="en-US" smtClean="0"/>
              <a:t> </a:t>
            </a:r>
          </a:p>
          <a:p>
            <a:r>
              <a:rPr lang="en-US" altLang="en-US" smtClean="0"/>
              <a:t>The speaker is to explain to the audience what roles are typically involved in a building project by using a very simple camping tent model.</a:t>
            </a:r>
          </a:p>
          <a:p>
            <a:r>
              <a:rPr lang="en-US" altLang="en-US" smtClean="0"/>
              <a:t> ____________________</a:t>
            </a:r>
          </a:p>
          <a:p>
            <a:r>
              <a:rPr lang="en-US" altLang="en-US" smtClean="0"/>
              <a:t>Verbatim Format</a:t>
            </a:r>
          </a:p>
          <a:p>
            <a:r>
              <a:rPr lang="en-US" altLang="en-US" smtClean="0"/>
              <a:t> </a:t>
            </a:r>
          </a:p>
          <a:p>
            <a:r>
              <a:rPr lang="en-US" altLang="en-US" smtClean="0"/>
              <a:t>In the previous slides we have looked at different systems designed by different engineers in a building. Let’s take a look at some other roles or jobs involved in a building project.  </a:t>
            </a:r>
          </a:p>
          <a:p>
            <a:r>
              <a:rPr lang="en-US" altLang="en-US" smtClean="0"/>
              <a:t> </a:t>
            </a:r>
          </a:p>
          <a:p>
            <a:r>
              <a:rPr lang="en-US" altLang="en-US" smtClean="0"/>
              <a:t>Let’s say that you are going camping and you need to have a tent to sleep in.  In this example, the first person involved is the person who has the campsite.  That person is called the owner.  The owner typically owns land and wants to have a building or other structure built on that land.  The owner will then hire a team to design and build the structure.  The owner will hire an architect to design the look of the structure.  For our tent here, that could mean how big the tent is, what materials it will be made from, what color the canvas will be, and even where the door to get in will be.  The architect also coordinates all the team members throughout the project. The structural engineer will either be hired by the owner or by the architect.  The structural engineer’s job would be to design the poles that hold up the tent and the stakes that hold the tent down to the ground.  The architect and structural engineer would work together to make drawings explaining how to build the tent they designed, kind of like the instruction manual that comes with a tent that you buy.  The owner will then hire the contractor.  The contractor’s job would be to use the drawings that the architect and structural engineer prepared to actually build the tent.</a:t>
            </a:r>
          </a:p>
          <a:p>
            <a:r>
              <a:rPr lang="en-US" altLang="en-US" smtClean="0"/>
              <a:t> </a:t>
            </a:r>
          </a:p>
          <a:p>
            <a:r>
              <a:rPr lang="en-US" altLang="en-US" smtClean="0"/>
              <a:t>If we were building an entire building, we would use this same process with an owner, architect, engineer, and contractor.  It could be any type of project, but it’s the same idea.</a:t>
            </a:r>
          </a:p>
          <a:p>
            <a:r>
              <a:rPr lang="en-US" altLang="en-US" smtClean="0"/>
              <a:t>____________________</a:t>
            </a:r>
          </a:p>
          <a:p>
            <a:r>
              <a:rPr lang="en-US" altLang="en-US" smtClean="0"/>
              <a:t>Outline Format</a:t>
            </a:r>
          </a:p>
          <a:p>
            <a:r>
              <a:rPr lang="en-US" altLang="en-US" smtClean="0"/>
              <a:t>I. Define roles involved in a building project team</a:t>
            </a:r>
          </a:p>
          <a:p>
            <a:r>
              <a:rPr lang="en-US" altLang="en-US" smtClean="0"/>
              <a:t>	A. Owner</a:t>
            </a:r>
          </a:p>
          <a:p>
            <a:r>
              <a:rPr lang="en-US" altLang="en-US" smtClean="0"/>
              <a:t>		1.  Owns the land the structure is to be built on – campsite</a:t>
            </a:r>
          </a:p>
          <a:p>
            <a:r>
              <a:rPr lang="en-US" altLang="en-US" smtClean="0"/>
              <a:t>		2.  Hires the architect, contractor, and maybe engineers</a:t>
            </a:r>
          </a:p>
          <a:p>
            <a:r>
              <a:rPr lang="en-US" altLang="en-US" smtClean="0"/>
              <a:t>	B. Architect </a:t>
            </a:r>
          </a:p>
          <a:p>
            <a:r>
              <a:rPr lang="en-US" altLang="en-US" smtClean="0"/>
              <a:t>		1. Designs the look of the structure – size, color, shape</a:t>
            </a:r>
          </a:p>
          <a:p>
            <a:r>
              <a:rPr lang="en-US" altLang="en-US" smtClean="0"/>
              <a:t>		2. Coordinates the building team</a:t>
            </a:r>
          </a:p>
          <a:p>
            <a:r>
              <a:rPr lang="en-US" altLang="en-US" smtClean="0"/>
              <a:t>		3. May hire the engineers</a:t>
            </a:r>
          </a:p>
          <a:p>
            <a:r>
              <a:rPr lang="en-US" altLang="en-US" smtClean="0"/>
              <a:t>	C. Structural Engineer</a:t>
            </a:r>
          </a:p>
          <a:p>
            <a:r>
              <a:rPr lang="en-US" altLang="en-US" smtClean="0"/>
              <a:t>		1. Designs the structural parts of the building – poles, stakes</a:t>
            </a:r>
          </a:p>
          <a:p>
            <a:r>
              <a:rPr lang="en-US" altLang="en-US" smtClean="0"/>
              <a:t>	D. Contractor</a:t>
            </a:r>
          </a:p>
          <a:p>
            <a:r>
              <a:rPr lang="en-US" altLang="en-US" smtClean="0"/>
              <a:t>		1.Builds the structure (tent)</a:t>
            </a:r>
          </a:p>
        </p:txBody>
      </p:sp>
    </p:spTree>
    <p:extLst>
      <p:ext uri="{BB962C8B-B14F-4D97-AF65-F5344CB8AC3E}">
        <p14:creationId xmlns:p14="http://schemas.microsoft.com/office/powerpoint/2010/main" val="13909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800">
                <a:solidFill>
                  <a:schemeClr val="tx1"/>
                </a:solidFill>
                <a:latin typeface="Times New Roman" panose="02020603050405020304" pitchFamily="18" charset="0"/>
              </a:defRPr>
            </a:lvl1pPr>
            <a:lvl2pPr marL="742950" indent="-285750" defTabSz="931863">
              <a:spcBef>
                <a:spcPct val="30000"/>
              </a:spcBef>
              <a:defRPr sz="800">
                <a:solidFill>
                  <a:schemeClr val="tx1"/>
                </a:solidFill>
                <a:latin typeface="Times New Roman" panose="02020603050405020304" pitchFamily="18" charset="0"/>
              </a:defRPr>
            </a:lvl2pPr>
            <a:lvl3pPr marL="1143000" indent="-228600" defTabSz="931863">
              <a:spcBef>
                <a:spcPct val="30000"/>
              </a:spcBef>
              <a:defRPr sz="800">
                <a:solidFill>
                  <a:schemeClr val="tx1"/>
                </a:solidFill>
                <a:latin typeface="Times New Roman" panose="02020603050405020304" pitchFamily="18" charset="0"/>
              </a:defRPr>
            </a:lvl3pPr>
            <a:lvl4pPr marL="1600200" indent="-228600" defTabSz="931863">
              <a:spcBef>
                <a:spcPct val="30000"/>
              </a:spcBef>
              <a:defRPr sz="800">
                <a:solidFill>
                  <a:schemeClr val="tx1"/>
                </a:solidFill>
                <a:latin typeface="Times New Roman" panose="02020603050405020304" pitchFamily="18" charset="0"/>
              </a:defRPr>
            </a:lvl4pPr>
            <a:lvl5pPr marL="2057400" indent="-228600" defTabSz="931863">
              <a:spcBef>
                <a:spcPct val="30000"/>
              </a:spcBef>
              <a:defRPr sz="8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8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8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8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800">
                <a:solidFill>
                  <a:schemeClr val="tx1"/>
                </a:solidFill>
                <a:latin typeface="Times New Roman" panose="02020603050405020304" pitchFamily="18" charset="0"/>
              </a:defRPr>
            </a:lvl9pPr>
          </a:lstStyle>
          <a:p>
            <a:pPr>
              <a:spcBef>
                <a:spcPct val="0"/>
              </a:spcBef>
            </a:pPr>
            <a:fld id="{C19688FC-2DE1-4AE9-B4FA-3165AA184B2B}" type="slidenum">
              <a:rPr lang="en-US" altLang="en-US" sz="1200"/>
              <a:pPr>
                <a:spcBef>
                  <a:spcPct val="0"/>
                </a:spcBef>
              </a:pPr>
              <a:t>9</a:t>
            </a:fld>
            <a:endParaRPr lang="en-US" altLang="en-US" sz="1200"/>
          </a:p>
        </p:txBody>
      </p:sp>
      <p:sp>
        <p:nvSpPr>
          <p:cNvPr id="21507" name="Rectangle 4"/>
          <p:cNvSpPr>
            <a:spLocks noGrp="1" noRot="1" noChangeAspect="1" noChangeArrowheads="1" noTextEdit="1"/>
          </p:cNvSpPr>
          <p:nvPr>
            <p:ph type="sldImg"/>
          </p:nvPr>
        </p:nvSpPr>
        <p:spPr>
          <a:ln/>
        </p:spPr>
      </p:sp>
      <p:sp>
        <p:nvSpPr>
          <p:cNvPr id="21508"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Purpose: To give examples of different types of structures that structural engineers design. </a:t>
            </a:r>
          </a:p>
          <a:p>
            <a:r>
              <a:rPr lang="en-US" altLang="en-US" smtClean="0"/>
              <a:t> </a:t>
            </a:r>
          </a:p>
          <a:p>
            <a:r>
              <a:rPr lang="en-US" altLang="en-US" smtClean="0"/>
              <a:t>The speaker is to go over the six photos while mentioning how all of them require structural engineering.  Photos: (top left, clockwise) water tower, bridge (Tower Bridge in London), skyscraper (Empire State), freeway interchange, roller coaster, dam (Hoover Dam).  The speaker can then ask for some more examples, possibly adding some more of his/hers to get the discussion going.  </a:t>
            </a:r>
          </a:p>
          <a:p>
            <a:r>
              <a:rPr lang="en-US" altLang="en-US" smtClean="0"/>
              <a:t>____________________</a:t>
            </a:r>
          </a:p>
          <a:p>
            <a:r>
              <a:rPr lang="en-US" altLang="en-US" smtClean="0"/>
              <a:t>Verbatim Format</a:t>
            </a:r>
          </a:p>
          <a:p>
            <a:r>
              <a:rPr lang="en-US" altLang="en-US" smtClean="0"/>
              <a:t> </a:t>
            </a:r>
          </a:p>
          <a:p>
            <a:r>
              <a:rPr lang="en-US" altLang="en-US" smtClean="0"/>
              <a:t>Here are some of the projects structural engineers can work on.  I’m assuming most of you have been on a roller coaster before, but probably didn’t think that it took a lot of engineering to make the cars run the way they do.  Other examples…dams, water towers, freeway interchanges, skyscrapers and bridges.  Can anyone think of any other examples of structures that require structural engineering? </a:t>
            </a:r>
          </a:p>
          <a:p>
            <a:r>
              <a:rPr lang="en-US" altLang="en-US" smtClean="0"/>
              <a:t>____________________</a:t>
            </a:r>
          </a:p>
          <a:p>
            <a:r>
              <a:rPr lang="en-US" altLang="en-US" smtClean="0"/>
              <a:t>Outline Format</a:t>
            </a:r>
          </a:p>
          <a:p>
            <a:r>
              <a:rPr lang="en-US" altLang="en-US" smtClean="0"/>
              <a:t> </a:t>
            </a:r>
          </a:p>
          <a:p>
            <a:r>
              <a:rPr lang="en-US" altLang="en-US" smtClean="0"/>
              <a:t>I. Types of structures.</a:t>
            </a:r>
          </a:p>
          <a:p>
            <a:r>
              <a:rPr lang="en-US" altLang="en-US" smtClean="0"/>
              <a:t>	A. Water tower</a:t>
            </a:r>
          </a:p>
          <a:p>
            <a:r>
              <a:rPr lang="en-US" altLang="en-US" smtClean="0"/>
              <a:t>	B. Bridge</a:t>
            </a:r>
          </a:p>
          <a:p>
            <a:r>
              <a:rPr lang="en-US" altLang="en-US" smtClean="0"/>
              <a:t>	C. Skyscrapers	</a:t>
            </a:r>
          </a:p>
          <a:p>
            <a:r>
              <a:rPr lang="en-US" altLang="en-US" smtClean="0"/>
              <a:t>	D. Freeways	</a:t>
            </a:r>
          </a:p>
          <a:p>
            <a:r>
              <a:rPr lang="en-US" altLang="en-US" smtClean="0"/>
              <a:t>	E. Roller coaster 	</a:t>
            </a:r>
          </a:p>
          <a:p>
            <a:r>
              <a:rPr lang="en-US" altLang="en-US" smtClean="0"/>
              <a:t>	F. Dam 	</a:t>
            </a:r>
          </a:p>
        </p:txBody>
      </p:sp>
    </p:spTree>
    <p:extLst>
      <p:ext uri="{BB962C8B-B14F-4D97-AF65-F5344CB8AC3E}">
        <p14:creationId xmlns:p14="http://schemas.microsoft.com/office/powerpoint/2010/main" val="2396961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DBD980-A81B-43F3-A8C6-52BABB0E3E5F}" type="slidenum">
              <a:rPr lang="en-US" altLang="en-US"/>
              <a:pPr>
                <a:defRPr/>
              </a:pPr>
              <a:t>‹#›</a:t>
            </a:fld>
            <a:endParaRPr lang="en-US" altLang="en-US"/>
          </a:p>
        </p:txBody>
      </p:sp>
    </p:spTree>
    <p:extLst>
      <p:ext uri="{BB962C8B-B14F-4D97-AF65-F5344CB8AC3E}">
        <p14:creationId xmlns:p14="http://schemas.microsoft.com/office/powerpoint/2010/main" val="124946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BB0D92-6B71-4FCF-B75B-A96D84E2CCB9}" type="slidenum">
              <a:rPr lang="en-US" altLang="en-US"/>
              <a:pPr>
                <a:defRPr/>
              </a:pPr>
              <a:t>‹#›</a:t>
            </a:fld>
            <a:endParaRPr lang="en-US" altLang="en-US"/>
          </a:p>
        </p:txBody>
      </p:sp>
    </p:spTree>
    <p:extLst>
      <p:ext uri="{BB962C8B-B14F-4D97-AF65-F5344CB8AC3E}">
        <p14:creationId xmlns:p14="http://schemas.microsoft.com/office/powerpoint/2010/main" val="3092929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3C2ED-33D2-45A5-81B7-42F9A49FF9C0}" type="slidenum">
              <a:rPr lang="en-US" altLang="en-US"/>
              <a:pPr>
                <a:defRPr/>
              </a:pPr>
              <a:t>‹#›</a:t>
            </a:fld>
            <a:endParaRPr lang="en-US" altLang="en-US"/>
          </a:p>
        </p:txBody>
      </p:sp>
    </p:spTree>
    <p:extLst>
      <p:ext uri="{BB962C8B-B14F-4D97-AF65-F5344CB8AC3E}">
        <p14:creationId xmlns:p14="http://schemas.microsoft.com/office/powerpoint/2010/main" val="3051229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B93569-528B-4B4E-B7E2-FB10C29ED9E3}" type="slidenum">
              <a:rPr lang="en-US" altLang="en-US"/>
              <a:pPr>
                <a:defRPr/>
              </a:pPr>
              <a:t>‹#›</a:t>
            </a:fld>
            <a:endParaRPr lang="en-US" altLang="en-US"/>
          </a:p>
        </p:txBody>
      </p:sp>
    </p:spTree>
    <p:extLst>
      <p:ext uri="{BB962C8B-B14F-4D97-AF65-F5344CB8AC3E}">
        <p14:creationId xmlns:p14="http://schemas.microsoft.com/office/powerpoint/2010/main" val="3741166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DD1B5E-0119-4446-B7EA-060A365CEEDF}" type="slidenum">
              <a:rPr lang="en-US" altLang="en-US"/>
              <a:pPr>
                <a:defRPr/>
              </a:pPr>
              <a:t>‹#›</a:t>
            </a:fld>
            <a:endParaRPr lang="en-US" altLang="en-US"/>
          </a:p>
        </p:txBody>
      </p:sp>
    </p:spTree>
    <p:extLst>
      <p:ext uri="{BB962C8B-B14F-4D97-AF65-F5344CB8AC3E}">
        <p14:creationId xmlns:p14="http://schemas.microsoft.com/office/powerpoint/2010/main" val="2516582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32CFF0-4262-402A-A90E-FC8753612840}" type="slidenum">
              <a:rPr lang="en-US" altLang="en-US"/>
              <a:pPr>
                <a:defRPr/>
              </a:pPr>
              <a:t>‹#›</a:t>
            </a:fld>
            <a:endParaRPr lang="en-US" altLang="en-US"/>
          </a:p>
        </p:txBody>
      </p:sp>
    </p:spTree>
    <p:extLst>
      <p:ext uri="{BB962C8B-B14F-4D97-AF65-F5344CB8AC3E}">
        <p14:creationId xmlns:p14="http://schemas.microsoft.com/office/powerpoint/2010/main" val="1033259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E66B39-218F-4848-BB81-E4CC0F9D1343}" type="slidenum">
              <a:rPr lang="en-US" altLang="en-US"/>
              <a:pPr>
                <a:defRPr/>
              </a:pPr>
              <a:t>‹#›</a:t>
            </a:fld>
            <a:endParaRPr lang="en-US" altLang="en-US"/>
          </a:p>
        </p:txBody>
      </p:sp>
    </p:spTree>
    <p:extLst>
      <p:ext uri="{BB962C8B-B14F-4D97-AF65-F5344CB8AC3E}">
        <p14:creationId xmlns:p14="http://schemas.microsoft.com/office/powerpoint/2010/main" val="3284495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33E5C9-D9E6-4B1F-9CC9-BFED1C94C6AD}" type="slidenum">
              <a:rPr lang="en-US" altLang="en-US"/>
              <a:pPr>
                <a:defRPr/>
              </a:pPr>
              <a:t>‹#›</a:t>
            </a:fld>
            <a:endParaRPr lang="en-US" altLang="en-US"/>
          </a:p>
        </p:txBody>
      </p:sp>
    </p:spTree>
    <p:extLst>
      <p:ext uri="{BB962C8B-B14F-4D97-AF65-F5344CB8AC3E}">
        <p14:creationId xmlns:p14="http://schemas.microsoft.com/office/powerpoint/2010/main" val="165409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3097C3-2CCF-45F6-9146-E13D955955F2}" type="slidenum">
              <a:rPr lang="en-US" altLang="en-US"/>
              <a:pPr>
                <a:defRPr/>
              </a:pPr>
              <a:t>‹#›</a:t>
            </a:fld>
            <a:endParaRPr lang="en-US" altLang="en-US"/>
          </a:p>
        </p:txBody>
      </p:sp>
    </p:spTree>
    <p:extLst>
      <p:ext uri="{BB962C8B-B14F-4D97-AF65-F5344CB8AC3E}">
        <p14:creationId xmlns:p14="http://schemas.microsoft.com/office/powerpoint/2010/main" val="250225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924D4-D8D3-497A-95E1-EDB207583AE1}" type="slidenum">
              <a:rPr lang="en-US" altLang="en-US"/>
              <a:pPr>
                <a:defRPr/>
              </a:pPr>
              <a:t>‹#›</a:t>
            </a:fld>
            <a:endParaRPr lang="en-US" altLang="en-US"/>
          </a:p>
        </p:txBody>
      </p:sp>
    </p:spTree>
    <p:extLst>
      <p:ext uri="{BB962C8B-B14F-4D97-AF65-F5344CB8AC3E}">
        <p14:creationId xmlns:p14="http://schemas.microsoft.com/office/powerpoint/2010/main" val="222154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506F9D-BFAC-43FD-9010-C3B24E5FEB79}" type="slidenum">
              <a:rPr lang="en-US" altLang="en-US"/>
              <a:pPr>
                <a:defRPr/>
              </a:pPr>
              <a:t>‹#›</a:t>
            </a:fld>
            <a:endParaRPr lang="en-US" altLang="en-US"/>
          </a:p>
        </p:txBody>
      </p:sp>
    </p:spTree>
    <p:extLst>
      <p:ext uri="{BB962C8B-B14F-4D97-AF65-F5344CB8AC3E}">
        <p14:creationId xmlns:p14="http://schemas.microsoft.com/office/powerpoint/2010/main" val="3296692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2150424-0B0C-42C5-9AA8-C3C052DB9774}" type="slidenum">
              <a:rPr lang="en-US" altLang="en-US"/>
              <a:pPr>
                <a:defRPr/>
              </a:pPr>
              <a:t>‹#›</a:t>
            </a:fld>
            <a:endParaRPr lang="en-US" altLang="en-US"/>
          </a:p>
        </p:txBody>
      </p:sp>
    </p:spTree>
    <p:extLst>
      <p:ext uri="{BB962C8B-B14F-4D97-AF65-F5344CB8AC3E}">
        <p14:creationId xmlns:p14="http://schemas.microsoft.com/office/powerpoint/2010/main" val="711777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D5134C-17DF-455D-8277-A8C5ADFE236E}" type="slidenum">
              <a:rPr lang="en-US" altLang="en-US"/>
              <a:pPr>
                <a:defRPr/>
              </a:pPr>
              <a:t>‹#›</a:t>
            </a:fld>
            <a:endParaRPr lang="en-US" altLang="en-US"/>
          </a:p>
        </p:txBody>
      </p:sp>
    </p:spTree>
    <p:extLst>
      <p:ext uri="{BB962C8B-B14F-4D97-AF65-F5344CB8AC3E}">
        <p14:creationId xmlns:p14="http://schemas.microsoft.com/office/powerpoint/2010/main" val="1188080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D9FBF8-AA0A-4C5E-9281-2099E7D4B634}" type="slidenum">
              <a:rPr lang="en-US" altLang="en-US"/>
              <a:pPr>
                <a:defRPr/>
              </a:pPr>
              <a:t>‹#›</a:t>
            </a:fld>
            <a:endParaRPr lang="en-US" altLang="en-US"/>
          </a:p>
        </p:txBody>
      </p:sp>
    </p:spTree>
    <p:extLst>
      <p:ext uri="{BB962C8B-B14F-4D97-AF65-F5344CB8AC3E}">
        <p14:creationId xmlns:p14="http://schemas.microsoft.com/office/powerpoint/2010/main" val="2702334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4EF7F6-4BC3-4536-9219-9ACF3D4B2613}" type="slidenum">
              <a:rPr lang="en-US" altLang="en-US"/>
              <a:pPr>
                <a:defRPr/>
              </a:pPr>
              <a:t>‹#›</a:t>
            </a:fld>
            <a:endParaRPr lang="en-US" altLang="en-US"/>
          </a:p>
        </p:txBody>
      </p:sp>
    </p:spTree>
    <p:extLst>
      <p:ext uri="{BB962C8B-B14F-4D97-AF65-F5344CB8AC3E}">
        <p14:creationId xmlns:p14="http://schemas.microsoft.com/office/powerpoint/2010/main" val="3546559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8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defRPr>
            </a:lvl1pPr>
          </a:lstStyle>
          <a:p>
            <a:pPr>
              <a:defRPr/>
            </a:pPr>
            <a:endParaRPr lang="en-US"/>
          </a:p>
        </p:txBody>
      </p:sp>
      <p:sp>
        <p:nvSpPr>
          <p:cNvPr id="78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78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0AE13953-599E-4DCF-9B0B-E76757B159D9}" type="slidenum">
              <a:rPr lang="en-US" altLang="en-US"/>
              <a:pPr>
                <a:defRPr/>
              </a:pPr>
              <a:t>‹#›</a:t>
            </a:fld>
            <a:endParaRPr lang="en-US" altLang="en-US"/>
          </a:p>
        </p:txBody>
      </p:sp>
      <p:pic>
        <p:nvPicPr>
          <p:cNvPr id="1031" name="Picture 1"/>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143625"/>
            <a:ext cx="9144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hyperlink" Target="http://downtheroad.org/Asia/images/China1/DSffC00054.JPG"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9.png"/><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r="1235"/>
          <a:stretch/>
        </p:blipFill>
        <p:spPr>
          <a:xfrm>
            <a:off x="0" y="0"/>
            <a:ext cx="9144000" cy="6172200"/>
          </a:xfrm>
          <a:prstGeom prst="rect">
            <a:avLst/>
          </a:prstGeom>
        </p:spPr>
      </p:pic>
      <p:sp>
        <p:nvSpPr>
          <p:cNvPr id="4099" name="Rectangle 2"/>
          <p:cNvSpPr>
            <a:spLocks noGrp="1" noChangeArrowheads="1"/>
          </p:cNvSpPr>
          <p:nvPr>
            <p:ph type="ctrTitle"/>
          </p:nvPr>
        </p:nvSpPr>
        <p:spPr/>
        <p:txBody>
          <a:bodyPr/>
          <a:lstStyle/>
          <a:p>
            <a:pPr eaLnBrk="1" hangingPunct="1"/>
            <a:r>
              <a:rPr lang="en-US" altLang="en-US" sz="4800" b="1" smtClean="0">
                <a:solidFill>
                  <a:schemeClr val="tx1"/>
                </a:solidFill>
              </a:rPr>
              <a:t>What is Structural Engineering?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z="3600" smtClean="0"/>
              <a:t>Structural Materials</a:t>
            </a:r>
          </a:p>
        </p:txBody>
      </p:sp>
      <p:pic>
        <p:nvPicPr>
          <p:cNvPr id="22531" name="Picture 3" descr="pp03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3505200"/>
            <a:ext cx="2439988"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Sideentr"/>
          <p:cNvPicPr>
            <a:picLocks noChangeAspect="1" noChangeArrowheads="1"/>
          </p:cNvPicPr>
          <p:nvPr/>
        </p:nvPicPr>
        <p:blipFill>
          <a:blip r:embed="rId4" cstate="print">
            <a:extLst>
              <a:ext uri="{28A0092B-C50C-407E-A947-70E740481C1C}">
                <a14:useLocalDpi xmlns:a14="http://schemas.microsoft.com/office/drawing/2010/main" val="0"/>
              </a:ext>
            </a:extLst>
          </a:blip>
          <a:srcRect r="3030"/>
          <a:stretch>
            <a:fillRect/>
          </a:stretch>
        </p:blipFill>
        <p:spPr bwMode="auto">
          <a:xfrm>
            <a:off x="762000" y="3505200"/>
            <a:ext cx="24384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12-21-05 0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447800"/>
            <a:ext cx="24399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Object 6"/>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l="13245" r="1987"/>
          <a:stretch>
            <a:fillRect/>
          </a:stretch>
        </p:blipFill>
        <p:spPr>
          <a:xfrm>
            <a:off x="5943600" y="3505200"/>
            <a:ext cx="2438400" cy="1828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12" descr="DSffC00054_small">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1447800"/>
            <a:ext cx="243840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4" descr="2006_sfbuildings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1447800"/>
            <a:ext cx="24384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sz="quarter"/>
          </p:nvPr>
        </p:nvSpPr>
        <p:spPr>
          <a:xfrm>
            <a:off x="457200" y="274638"/>
            <a:ext cx="8229600" cy="685800"/>
          </a:xfrm>
        </p:spPr>
        <p:txBody>
          <a:bodyPr/>
          <a:lstStyle/>
          <a:p>
            <a:pPr eaLnBrk="1" hangingPunct="1"/>
            <a:r>
              <a:rPr lang="en-US" altLang="en-US" sz="3600" smtClean="0"/>
              <a:t>What Loads Do Buildings See?</a:t>
            </a:r>
            <a:endParaRPr lang="en-US" altLang="en-US" sz="2800" b="1" smtClean="0"/>
          </a:p>
        </p:txBody>
      </p:sp>
      <p:pic>
        <p:nvPicPr>
          <p:cNvPr id="24579" name="Picture 3" descr="wate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248400" y="3200400"/>
            <a:ext cx="2111375" cy="1830388"/>
          </a:xfrm>
          <a:noFill/>
        </p:spPr>
      </p:pic>
      <p:pic>
        <p:nvPicPr>
          <p:cNvPr id="24580" name="Picture 4" descr="005"/>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33400" y="1066800"/>
            <a:ext cx="2293938" cy="1825625"/>
          </a:xfrm>
          <a:noFill/>
        </p:spPr>
      </p:pic>
      <p:pic>
        <p:nvPicPr>
          <p:cNvPr id="24581" name="Picture 6" descr="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4425" y="1066800"/>
            <a:ext cx="2111375"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descr="Soi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000" y="3273425"/>
            <a:ext cx="22860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7838" y="3200400"/>
            <a:ext cx="23415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Content Placeholder 3"/>
          <p:cNvPicPr>
            <a:picLocks noGrp="1" noChangeAspect="1"/>
          </p:cNvPicPr>
          <p:nvPr>
            <p:ph sz="quarter" idx="4"/>
          </p:nvPr>
        </p:nvPicPr>
        <p:blipFill>
          <a:blip r:embed="rId8">
            <a:extLst>
              <a:ext uri="{28A0092B-C50C-407E-A947-70E740481C1C}">
                <a14:useLocalDpi xmlns:a14="http://schemas.microsoft.com/office/drawing/2010/main" val="0"/>
              </a:ext>
            </a:extLst>
          </a:blip>
          <a:srcRect t="-529" r="8081" b="529"/>
          <a:stretch>
            <a:fillRect/>
          </a:stretch>
        </p:blipFill>
        <p:spPr>
          <a:xfrm>
            <a:off x="3352800" y="1030288"/>
            <a:ext cx="2286000" cy="1865312"/>
          </a:xfrm>
        </p:spPr>
      </p:pic>
      <p:pic>
        <p:nvPicPr>
          <p:cNvPr id="24585" name="Picture 1"/>
          <p:cNvPicPr>
            <a:picLocks noChangeAspect="1"/>
          </p:cNvPicPr>
          <p:nvPr/>
        </p:nvPicPr>
        <p:blipFill>
          <a:blip r:embed="rId9" cstate="print">
            <a:extLst>
              <a:ext uri="{28A0092B-C50C-407E-A947-70E740481C1C}">
                <a14:useLocalDpi xmlns:a14="http://schemas.microsoft.com/office/drawing/2010/main" val="0"/>
              </a:ext>
            </a:extLst>
          </a:blip>
          <a:srcRect l="11980" b="14711"/>
          <a:stretch>
            <a:fillRect/>
          </a:stretch>
        </p:blipFill>
        <p:spPr bwMode="auto">
          <a:xfrm>
            <a:off x="914400" y="4340225"/>
            <a:ext cx="2239963"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sz="quarter"/>
          </p:nvPr>
        </p:nvSpPr>
        <p:spPr>
          <a:xfrm>
            <a:off x="457200" y="274638"/>
            <a:ext cx="8229600" cy="685800"/>
          </a:xfrm>
        </p:spPr>
        <p:txBody>
          <a:bodyPr/>
          <a:lstStyle/>
          <a:p>
            <a:pPr eaLnBrk="1" hangingPunct="1"/>
            <a:r>
              <a:rPr lang="en-US" altLang="en-US" sz="3600" smtClean="0"/>
              <a:t>What If Loads Are Too Large?</a:t>
            </a:r>
            <a:r>
              <a:rPr lang="en-US" altLang="en-US" sz="2400" b="1" smtClean="0"/>
              <a:t> </a:t>
            </a:r>
          </a:p>
        </p:txBody>
      </p:sp>
      <p:pic>
        <p:nvPicPr>
          <p:cNvPr id="26627" name="Picture 3" descr="ATC-20-1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25" y="3657600"/>
            <a:ext cx="3317875"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ATC-20-0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838" y="1300163"/>
            <a:ext cx="32004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no roof 03"/>
          <p:cNvPicPr>
            <a:picLocks noChangeAspect="1" noChangeArrowheads="1"/>
          </p:cNvPicPr>
          <p:nvPr/>
        </p:nvPicPr>
        <p:blipFill>
          <a:blip r:embed="rId5">
            <a:extLst>
              <a:ext uri="{28A0092B-C50C-407E-A947-70E740481C1C}">
                <a14:useLocalDpi xmlns:a14="http://schemas.microsoft.com/office/drawing/2010/main" val="0"/>
              </a:ext>
            </a:extLst>
          </a:blip>
          <a:srcRect l="2557" t="24969" r="18828" b="20161"/>
          <a:stretch>
            <a:fillRect/>
          </a:stretch>
        </p:blipFill>
        <p:spPr bwMode="auto">
          <a:xfrm>
            <a:off x="4038600" y="3660775"/>
            <a:ext cx="397351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5463" y="1293813"/>
            <a:ext cx="395287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sz="quarter"/>
          </p:nvPr>
        </p:nvSpPr>
        <p:spPr>
          <a:xfrm>
            <a:off x="457200" y="0"/>
            <a:ext cx="8229600" cy="685800"/>
          </a:xfrm>
        </p:spPr>
        <p:txBody>
          <a:bodyPr/>
          <a:lstStyle/>
          <a:p>
            <a:pPr eaLnBrk="1" hangingPunct="1"/>
            <a:r>
              <a:rPr lang="en-US" altLang="en-US" sz="3600" smtClean="0"/>
              <a:t>Future Trends</a:t>
            </a:r>
            <a:r>
              <a:rPr lang="en-US" altLang="en-US" sz="2400" b="1" smtClean="0"/>
              <a:t> </a:t>
            </a:r>
          </a:p>
        </p:txBody>
      </p:sp>
      <p:pic>
        <p:nvPicPr>
          <p:cNvPr id="28675" name="Picture 7" descr="BPSola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5410200" y="3733800"/>
            <a:ext cx="3594100" cy="2301875"/>
          </a:xfrm>
          <a:noFill/>
        </p:spPr>
      </p:pic>
      <p:pic>
        <p:nvPicPr>
          <p:cNvPr id="28676" name="Picture 11" descr="CA Academy of Sciences"/>
          <p:cNvPicPr>
            <a:picLocks noChangeAspect="1" noChangeArrowheads="1"/>
          </p:cNvPicPr>
          <p:nvPr/>
        </p:nvPicPr>
        <p:blipFill>
          <a:blip r:embed="rId4">
            <a:extLst>
              <a:ext uri="{28A0092B-C50C-407E-A947-70E740481C1C}">
                <a14:useLocalDpi xmlns:a14="http://schemas.microsoft.com/office/drawing/2010/main" val="0"/>
              </a:ext>
            </a:extLst>
          </a:blip>
          <a:srcRect l="8197" t="33813" r="9831"/>
          <a:stretch>
            <a:fillRect/>
          </a:stretch>
        </p:blipFill>
        <p:spPr bwMode="auto">
          <a:xfrm>
            <a:off x="381000" y="3733800"/>
            <a:ext cx="464820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781050"/>
            <a:ext cx="44958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803275"/>
            <a:ext cx="3675063"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sz="3600" smtClean="0"/>
              <a:t>Strong and Stable</a:t>
            </a: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2222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524000"/>
            <a:ext cx="2741613"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
          <p:cNvPicPr>
            <a:picLocks noChangeAspect="1"/>
          </p:cNvPicPr>
          <p:nvPr/>
        </p:nvPicPr>
        <p:blipFill>
          <a:blip r:embed="rId5">
            <a:extLst>
              <a:ext uri="{28A0092B-C50C-407E-A947-70E740481C1C}">
                <a14:useLocalDpi xmlns:a14="http://schemas.microsoft.com/office/drawing/2010/main" val="0"/>
              </a:ext>
            </a:extLst>
          </a:blip>
          <a:srcRect l="15308"/>
          <a:stretch>
            <a:fillRect/>
          </a:stretch>
        </p:blipFill>
        <p:spPr bwMode="auto">
          <a:xfrm>
            <a:off x="2971800" y="3533775"/>
            <a:ext cx="25908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2"/>
          <p:cNvPicPr>
            <a:picLocks noChangeAspect="1"/>
          </p:cNvPicPr>
          <p:nvPr/>
        </p:nvPicPr>
        <p:blipFill>
          <a:blip r:embed="rId6">
            <a:extLst>
              <a:ext uri="{28A0092B-C50C-407E-A947-70E740481C1C}">
                <a14:useLocalDpi xmlns:a14="http://schemas.microsoft.com/office/drawing/2010/main" val="0"/>
              </a:ext>
            </a:extLst>
          </a:blip>
          <a:srcRect b="6108"/>
          <a:stretch>
            <a:fillRect/>
          </a:stretch>
        </p:blipFill>
        <p:spPr bwMode="auto">
          <a:xfrm>
            <a:off x="5867400" y="1524000"/>
            <a:ext cx="29972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057400" y="457200"/>
            <a:ext cx="8229600" cy="1143000"/>
          </a:xfrm>
          <a:noFill/>
        </p:spPr>
        <p:txBody>
          <a:bodyPr/>
          <a:lstStyle/>
          <a:p>
            <a:pPr eaLnBrk="1" hangingPunct="1"/>
            <a:r>
              <a:rPr lang="en-US" altLang="en-US" sz="3200" smtClean="0"/>
              <a:t>Structural Engineering Tools</a:t>
            </a:r>
            <a:endParaRPr lang="en-US" altLang="en-US" sz="3200" b="1" smtClean="0"/>
          </a:p>
        </p:txBody>
      </p:sp>
      <p:pic>
        <p:nvPicPr>
          <p:cNvPr id="32771" name="Picture 3" descr="shake table"/>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09600" y="3200400"/>
            <a:ext cx="2519363" cy="2609850"/>
          </a:xfrm>
          <a:noFill/>
          <a:ln>
            <a:solidFill>
              <a:schemeClr val="tx1"/>
            </a:solidFill>
            <a:miter lim="800000"/>
            <a:headEnd/>
            <a:tailEnd/>
          </a:ln>
        </p:spPr>
      </p:pic>
      <p:pic>
        <p:nvPicPr>
          <p:cNvPr id="32772" name="Picture 5" descr="computer model"/>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609600" y="762000"/>
            <a:ext cx="2514600" cy="2308225"/>
          </a:xfrm>
          <a:noFill/>
          <a:ln>
            <a:solidFill>
              <a:schemeClr val="tx1"/>
            </a:solidFill>
            <a:miter lim="800000"/>
            <a:headEnd/>
            <a:tailEnd/>
          </a:ln>
        </p:spPr>
      </p:pic>
      <p:sp>
        <p:nvSpPr>
          <p:cNvPr id="32773" name="Text Box 4"/>
          <p:cNvSpPr txBox="1">
            <a:spLocks noChangeArrowheads="1"/>
          </p:cNvSpPr>
          <p:nvPr/>
        </p:nvSpPr>
        <p:spPr bwMode="auto">
          <a:xfrm>
            <a:off x="4251325" y="1868488"/>
            <a:ext cx="184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1"/>
          </a:p>
        </p:txBody>
      </p:sp>
      <p:pic>
        <p:nvPicPr>
          <p:cNvPr id="5" name="House Collapse">
            <a:hlinkClick r:id="" action="ppaction://media"/>
          </p:cNvPr>
          <p:cNvPicPr>
            <a:picLocks noChangeAspect="1"/>
          </p:cNvPicPr>
          <p:nvPr>
            <a:videoFile r:link="rId1"/>
            <p:extLst>
              <p:ext uri="{DAA4B4D4-6D71-4841-9C94-3DE7FCFB9230}">
                <p14:media xmlns:p14="http://schemas.microsoft.com/office/powerpoint/2010/main" r:embed="rId2">
                  <p14:trim end="2809"/>
                </p14:media>
              </p:ext>
            </p:extLst>
          </p:nvPr>
        </p:nvPicPr>
        <p:blipFill>
          <a:blip r:embed="rId7"/>
          <a:stretch>
            <a:fillRect/>
          </a:stretch>
        </p:blipFill>
        <p:spPr>
          <a:xfrm>
            <a:off x="3399366" y="1600200"/>
            <a:ext cx="5393267" cy="40449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th loma prieta input acc f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200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ETAB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71625" y="1314450"/>
            <a:ext cx="6000750" cy="42291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rub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495800"/>
            <a:ext cx="17462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compu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590800"/>
            <a:ext cx="21844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ChangeArrowheads="1"/>
          </p:cNvSpPr>
          <p:nvPr/>
        </p:nvSpPr>
        <p:spPr bwMode="auto">
          <a:xfrm>
            <a:off x="5410200" y="2895600"/>
            <a:ext cx="167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computers</a:t>
            </a:r>
          </a:p>
        </p:txBody>
      </p:sp>
      <p:pic>
        <p:nvPicPr>
          <p:cNvPr id="35845" name="Picture 5" descr="drawings"/>
          <p:cNvPicPr>
            <a:picLocks noChangeAspect="1" noChangeArrowheads="1"/>
          </p:cNvPicPr>
          <p:nvPr/>
        </p:nvPicPr>
        <p:blipFill>
          <a:blip r:embed="rId5">
            <a:lum bright="28000" contrast="-32000"/>
            <a:extLst>
              <a:ext uri="{28A0092B-C50C-407E-A947-70E740481C1C}">
                <a14:useLocalDpi xmlns:a14="http://schemas.microsoft.com/office/drawing/2010/main" val="0"/>
              </a:ext>
            </a:extLst>
          </a:blip>
          <a:srcRect/>
          <a:stretch>
            <a:fillRect/>
          </a:stretch>
        </p:blipFill>
        <p:spPr bwMode="auto">
          <a:xfrm>
            <a:off x="381000" y="2667000"/>
            <a:ext cx="348297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6"/>
          <p:cNvSpPr>
            <a:spLocks noChangeArrowheads="1"/>
          </p:cNvSpPr>
          <p:nvPr/>
        </p:nvSpPr>
        <p:spPr bwMode="auto">
          <a:xfrm>
            <a:off x="3429000" y="3581400"/>
            <a:ext cx="1905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drawing</a:t>
            </a:r>
          </a:p>
        </p:txBody>
      </p:sp>
      <p:pic>
        <p:nvPicPr>
          <p:cNvPr id="35847" name="Picture 7" descr="molecul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066800"/>
            <a:ext cx="13827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descr="math"/>
          <p:cNvPicPr>
            <a:picLocks noChangeAspect="1" noChangeArrowheads="1"/>
          </p:cNvPicPr>
          <p:nvPr/>
        </p:nvPicPr>
        <p:blipFill>
          <a:blip r:embed="rId7">
            <a:extLst>
              <a:ext uri="{28A0092B-C50C-407E-A947-70E740481C1C}">
                <a14:useLocalDpi xmlns:a14="http://schemas.microsoft.com/office/drawing/2010/main" val="0"/>
              </a:ext>
            </a:extLst>
          </a:blip>
          <a:srcRect b="15605"/>
          <a:stretch>
            <a:fillRect/>
          </a:stretch>
        </p:blipFill>
        <p:spPr bwMode="auto">
          <a:xfrm>
            <a:off x="1219200" y="990600"/>
            <a:ext cx="16827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Rectangle 9"/>
          <p:cNvSpPr>
            <a:spLocks noChangeArrowheads="1"/>
          </p:cNvSpPr>
          <p:nvPr/>
        </p:nvSpPr>
        <p:spPr bwMode="auto">
          <a:xfrm>
            <a:off x="4267200" y="1447800"/>
            <a:ext cx="152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science</a:t>
            </a:r>
          </a:p>
        </p:txBody>
      </p:sp>
      <p:pic>
        <p:nvPicPr>
          <p:cNvPr id="35850" name="Picture 10" descr="MVC-008S"/>
          <p:cNvPicPr>
            <a:picLocks noChangeAspect="1" noChangeArrowheads="1"/>
          </p:cNvPicPr>
          <p:nvPr/>
        </p:nvPicPr>
        <p:blipFill>
          <a:blip r:embed="rId8" cstate="print">
            <a:lum bright="42000" contrast="-4000"/>
            <a:extLst>
              <a:ext uri="{28A0092B-C50C-407E-A947-70E740481C1C}">
                <a14:useLocalDpi xmlns:a14="http://schemas.microsoft.com/office/drawing/2010/main" val="0"/>
              </a:ext>
            </a:extLst>
          </a:blip>
          <a:srcRect b="14063"/>
          <a:stretch>
            <a:fillRect/>
          </a:stretch>
        </p:blipFill>
        <p:spPr bwMode="auto">
          <a:xfrm>
            <a:off x="609600" y="4572000"/>
            <a:ext cx="15446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Rectangle 11"/>
          <p:cNvSpPr>
            <a:spLocks noChangeArrowheads="1"/>
          </p:cNvSpPr>
          <p:nvPr/>
        </p:nvSpPr>
        <p:spPr bwMode="auto">
          <a:xfrm>
            <a:off x="1981200" y="4343400"/>
            <a:ext cx="2286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construction</a:t>
            </a:r>
          </a:p>
        </p:txBody>
      </p:sp>
      <p:sp>
        <p:nvSpPr>
          <p:cNvPr id="35852" name="Rectangle 12"/>
          <p:cNvSpPr>
            <a:spLocks noChangeArrowheads="1"/>
          </p:cNvSpPr>
          <p:nvPr/>
        </p:nvSpPr>
        <p:spPr bwMode="auto">
          <a:xfrm>
            <a:off x="4114800" y="5105400"/>
            <a:ext cx="2590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problem solving</a:t>
            </a:r>
          </a:p>
        </p:txBody>
      </p:sp>
      <p:sp>
        <p:nvSpPr>
          <p:cNvPr id="35853" name="Rectangle 13"/>
          <p:cNvSpPr>
            <a:spLocks noGrp="1" noChangeArrowheads="1"/>
          </p:cNvSpPr>
          <p:nvPr>
            <p:ph type="title"/>
          </p:nvPr>
        </p:nvSpPr>
        <p:spPr>
          <a:xfrm>
            <a:off x="381000" y="0"/>
            <a:ext cx="8229600" cy="1143000"/>
          </a:xfrm>
        </p:spPr>
        <p:txBody>
          <a:bodyPr/>
          <a:lstStyle/>
          <a:p>
            <a:pPr eaLnBrk="1" hangingPunct="1"/>
            <a:r>
              <a:rPr lang="en-US" altLang="en-US" sz="3600" smtClean="0"/>
              <a:t>Are You Interested In…?</a:t>
            </a:r>
          </a:p>
        </p:txBody>
      </p:sp>
      <p:sp>
        <p:nvSpPr>
          <p:cNvPr id="35854" name="Rectangle 14"/>
          <p:cNvSpPr>
            <a:spLocks noChangeArrowheads="1"/>
          </p:cNvSpPr>
          <p:nvPr/>
        </p:nvSpPr>
        <p:spPr bwMode="auto">
          <a:xfrm>
            <a:off x="2743200" y="1828800"/>
            <a:ext cx="1905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math</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sz="quarter"/>
          </p:nvPr>
        </p:nvSpPr>
        <p:spPr>
          <a:xfrm>
            <a:off x="609600" y="304800"/>
            <a:ext cx="8229600" cy="685800"/>
          </a:xfrm>
        </p:spPr>
        <p:txBody>
          <a:bodyPr/>
          <a:lstStyle/>
          <a:p>
            <a:pPr eaLnBrk="1" hangingPunct="1"/>
            <a:r>
              <a:rPr lang="en-US" altLang="en-US" sz="3600" smtClean="0"/>
              <a:t>Interested In Structural Engineering?</a:t>
            </a:r>
          </a:p>
        </p:txBody>
      </p:sp>
      <p:sp>
        <p:nvSpPr>
          <p:cNvPr id="37891" name="Text Box 3"/>
          <p:cNvSpPr txBox="1">
            <a:spLocks noChangeArrowheads="1"/>
          </p:cNvSpPr>
          <p:nvPr/>
        </p:nvSpPr>
        <p:spPr bwMode="auto">
          <a:xfrm>
            <a:off x="838200" y="1519238"/>
            <a:ext cx="2667000" cy="596900"/>
          </a:xfrm>
          <a:prstGeom prst="rect">
            <a:avLst/>
          </a:prstGeom>
          <a:solidFill>
            <a:srgbClr val="FFFF99">
              <a:alpha val="50195"/>
            </a:srgbClr>
          </a:solidFill>
          <a:ln w="19050">
            <a:solidFill>
              <a:schemeClr val="tx1"/>
            </a:solidFill>
            <a:miter lim="800000"/>
            <a:headEnd/>
            <a:tailEnd/>
          </a:ln>
        </p:spPr>
        <p:txBody>
          <a:bodyPr lIns="182880" tIns="137160" bIns="13716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High School</a:t>
            </a:r>
          </a:p>
        </p:txBody>
      </p:sp>
      <p:sp>
        <p:nvSpPr>
          <p:cNvPr id="37892" name="Text Box 4"/>
          <p:cNvSpPr txBox="1">
            <a:spLocks noChangeArrowheads="1"/>
          </p:cNvSpPr>
          <p:nvPr/>
        </p:nvSpPr>
        <p:spPr bwMode="auto">
          <a:xfrm>
            <a:off x="838200" y="3276600"/>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p>
        </p:txBody>
      </p:sp>
      <p:sp>
        <p:nvSpPr>
          <p:cNvPr id="37893" name="Text Box 5"/>
          <p:cNvSpPr txBox="1">
            <a:spLocks noChangeArrowheads="1"/>
          </p:cNvSpPr>
          <p:nvPr/>
        </p:nvSpPr>
        <p:spPr bwMode="auto">
          <a:xfrm>
            <a:off x="4876800" y="1371600"/>
            <a:ext cx="3733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Take Math, Science, Computer, and Drafting Classes, Research Career</a:t>
            </a:r>
          </a:p>
        </p:txBody>
      </p:sp>
      <p:sp>
        <p:nvSpPr>
          <p:cNvPr id="37894" name="Text Box 6"/>
          <p:cNvSpPr txBox="1">
            <a:spLocks noChangeArrowheads="1"/>
          </p:cNvSpPr>
          <p:nvPr/>
        </p:nvSpPr>
        <p:spPr bwMode="auto">
          <a:xfrm>
            <a:off x="4876800" y="2971800"/>
            <a:ext cx="36195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Major in Civil Engineering, Competitions, Professional Organizations</a:t>
            </a:r>
          </a:p>
        </p:txBody>
      </p:sp>
      <p:sp>
        <p:nvSpPr>
          <p:cNvPr id="37895" name="Text Box 7"/>
          <p:cNvSpPr txBox="1">
            <a:spLocks noChangeArrowheads="1"/>
          </p:cNvSpPr>
          <p:nvPr/>
        </p:nvSpPr>
        <p:spPr bwMode="auto">
          <a:xfrm>
            <a:off x="4876800" y="4572000"/>
            <a:ext cx="3733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Major in Structural Engineering, Internships, Competitions, Research, Professional Organizations</a:t>
            </a:r>
          </a:p>
        </p:txBody>
      </p:sp>
      <p:sp>
        <p:nvSpPr>
          <p:cNvPr id="37896" name="AutoShape 8"/>
          <p:cNvSpPr>
            <a:spLocks noChangeArrowheads="1"/>
          </p:cNvSpPr>
          <p:nvPr/>
        </p:nvSpPr>
        <p:spPr bwMode="auto">
          <a:xfrm>
            <a:off x="3657600" y="1676400"/>
            <a:ext cx="990600" cy="304800"/>
          </a:xfrm>
          <a:prstGeom prst="rightArrow">
            <a:avLst>
              <a:gd name="adj1" fmla="val 50000"/>
              <a:gd name="adj2" fmla="val 8125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37897" name="Text Box 9"/>
          <p:cNvSpPr txBox="1">
            <a:spLocks noChangeArrowheads="1"/>
          </p:cNvSpPr>
          <p:nvPr/>
        </p:nvSpPr>
        <p:spPr bwMode="auto">
          <a:xfrm>
            <a:off x="838200" y="3124200"/>
            <a:ext cx="2667000" cy="596900"/>
          </a:xfrm>
          <a:prstGeom prst="rect">
            <a:avLst/>
          </a:prstGeom>
          <a:solidFill>
            <a:srgbClr val="FFFF99">
              <a:alpha val="50195"/>
            </a:srgbClr>
          </a:solidFill>
          <a:ln w="19050">
            <a:solidFill>
              <a:schemeClr val="tx1"/>
            </a:solidFill>
            <a:miter lim="800000"/>
            <a:headEnd/>
            <a:tailEnd/>
          </a:ln>
        </p:spPr>
        <p:txBody>
          <a:bodyPr lIns="182880" tIns="137160" bIns="13716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College</a:t>
            </a:r>
          </a:p>
        </p:txBody>
      </p:sp>
      <p:sp>
        <p:nvSpPr>
          <p:cNvPr id="37898" name="Text Box 10"/>
          <p:cNvSpPr txBox="1">
            <a:spLocks noChangeArrowheads="1"/>
          </p:cNvSpPr>
          <p:nvPr/>
        </p:nvSpPr>
        <p:spPr bwMode="auto">
          <a:xfrm>
            <a:off x="838200" y="4800600"/>
            <a:ext cx="2667000" cy="901700"/>
          </a:xfrm>
          <a:prstGeom prst="rect">
            <a:avLst/>
          </a:prstGeom>
          <a:solidFill>
            <a:srgbClr val="FFFF99">
              <a:alpha val="50195"/>
            </a:srgbClr>
          </a:solidFill>
          <a:ln w="19050">
            <a:solidFill>
              <a:schemeClr val="tx1"/>
            </a:solidFill>
            <a:miter lim="800000"/>
            <a:headEnd/>
            <a:tailEnd/>
          </a:ln>
        </p:spPr>
        <p:txBody>
          <a:bodyPr lIns="182880" tIns="137160" bIns="13716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Graduate School</a:t>
            </a:r>
            <a:br>
              <a:rPr lang="en-US" altLang="en-US" sz="2000"/>
            </a:br>
            <a:r>
              <a:rPr lang="en-US" altLang="en-US" sz="2000"/>
              <a:t>(recommended)</a:t>
            </a:r>
          </a:p>
        </p:txBody>
      </p:sp>
      <p:sp>
        <p:nvSpPr>
          <p:cNvPr id="37899" name="AutoShape 11"/>
          <p:cNvSpPr>
            <a:spLocks noChangeArrowheads="1"/>
          </p:cNvSpPr>
          <p:nvPr/>
        </p:nvSpPr>
        <p:spPr bwMode="auto">
          <a:xfrm rot="5400000">
            <a:off x="1409700" y="4076700"/>
            <a:ext cx="762000" cy="3810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37900" name="AutoShape 12"/>
          <p:cNvSpPr>
            <a:spLocks noChangeArrowheads="1"/>
          </p:cNvSpPr>
          <p:nvPr/>
        </p:nvSpPr>
        <p:spPr bwMode="auto">
          <a:xfrm rot="5400000">
            <a:off x="1409700" y="2457450"/>
            <a:ext cx="762000" cy="3810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37901" name="AutoShape 13"/>
          <p:cNvSpPr>
            <a:spLocks noChangeArrowheads="1"/>
          </p:cNvSpPr>
          <p:nvPr/>
        </p:nvSpPr>
        <p:spPr bwMode="auto">
          <a:xfrm>
            <a:off x="3657600" y="3276600"/>
            <a:ext cx="990600" cy="304800"/>
          </a:xfrm>
          <a:prstGeom prst="rightArrow">
            <a:avLst>
              <a:gd name="adj1" fmla="val 50000"/>
              <a:gd name="adj2" fmla="val 8125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37902" name="AutoShape 14"/>
          <p:cNvSpPr>
            <a:spLocks noChangeArrowheads="1"/>
          </p:cNvSpPr>
          <p:nvPr/>
        </p:nvSpPr>
        <p:spPr bwMode="auto">
          <a:xfrm>
            <a:off x="3657600" y="5105400"/>
            <a:ext cx="990600" cy="304800"/>
          </a:xfrm>
          <a:prstGeom prst="rightArrow">
            <a:avLst>
              <a:gd name="adj1" fmla="val 50000"/>
              <a:gd name="adj2" fmla="val 8125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3600" smtClean="0"/>
              <a:t>Rewards</a:t>
            </a:r>
          </a:p>
        </p:txBody>
      </p:sp>
      <p:sp>
        <p:nvSpPr>
          <p:cNvPr id="39939" name="Rectangle 3"/>
          <p:cNvSpPr>
            <a:spLocks noGrp="1" noChangeArrowheads="1"/>
          </p:cNvSpPr>
          <p:nvPr>
            <p:ph type="body" idx="1"/>
          </p:nvPr>
        </p:nvSpPr>
        <p:spPr/>
        <p:txBody>
          <a:bodyPr/>
          <a:lstStyle/>
          <a:p>
            <a:pPr eaLnBrk="1" hangingPunct="1"/>
            <a:r>
              <a:rPr lang="en-US" altLang="en-US" sz="2800" smtClean="0"/>
              <a:t>See your work being built</a:t>
            </a:r>
          </a:p>
          <a:p>
            <a:pPr eaLnBrk="1" hangingPunct="1"/>
            <a:r>
              <a:rPr lang="en-US" altLang="en-US" sz="2800" smtClean="0"/>
              <a:t>Help people – safe environment</a:t>
            </a:r>
          </a:p>
          <a:p>
            <a:pPr eaLnBrk="1" hangingPunct="1"/>
            <a:r>
              <a:rPr lang="en-US" altLang="en-US" sz="2800" smtClean="0"/>
              <a:t>Learn stuff</a:t>
            </a:r>
          </a:p>
          <a:p>
            <a:pPr eaLnBrk="1" hangingPunct="1"/>
            <a:r>
              <a:rPr lang="en-US" altLang="en-US" sz="2800" smtClean="0"/>
              <a:t>Get paid</a:t>
            </a:r>
          </a:p>
        </p:txBody>
      </p:sp>
      <p:pic>
        <p:nvPicPr>
          <p:cNvPr id="399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893888"/>
            <a:ext cx="2970213"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1563" y="3352800"/>
            <a:ext cx="353218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3600" smtClean="0"/>
              <a:t>What is engineering?</a:t>
            </a:r>
          </a:p>
        </p:txBody>
      </p:sp>
      <p:sp>
        <p:nvSpPr>
          <p:cNvPr id="6147" name="Rectangle 3"/>
          <p:cNvSpPr>
            <a:spLocks noGrp="1" noChangeArrowheads="1"/>
          </p:cNvSpPr>
          <p:nvPr>
            <p:ph type="body" idx="1"/>
          </p:nvPr>
        </p:nvSpPr>
        <p:spPr/>
        <p:txBody>
          <a:bodyPr/>
          <a:lstStyle/>
          <a:p>
            <a:pPr eaLnBrk="1" hangingPunct="1"/>
            <a:r>
              <a:rPr lang="en-US" altLang="en-US" sz="2000" smtClean="0"/>
              <a:t>“</a:t>
            </a:r>
            <a:r>
              <a:rPr lang="en-US" altLang="en-US" sz="2000" i="1" smtClean="0"/>
              <a:t>The art or science of making</a:t>
            </a:r>
            <a:r>
              <a:rPr lang="en-US" altLang="en-US" sz="2000" i="1" u="sng" smtClean="0"/>
              <a:t> practical application </a:t>
            </a:r>
            <a:r>
              <a:rPr lang="en-US" altLang="en-US" sz="2000" i="1" smtClean="0"/>
              <a:t>of the knowledge of pure sciences, such as physics or chemistry, as in the construction of engines, bridges, buildings, etc.”</a:t>
            </a:r>
          </a:p>
          <a:p>
            <a:pPr eaLnBrk="1" hangingPunct="1"/>
            <a:r>
              <a:rPr lang="en-US" altLang="en-US" sz="2000" smtClean="0"/>
              <a:t>Daily engineering-type activities that you perform without knowing it is engineering:</a:t>
            </a:r>
          </a:p>
        </p:txBody>
      </p:sp>
      <p:pic>
        <p:nvPicPr>
          <p:cNvPr id="6148" name="Picture 4" descr="shel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124200"/>
            <a:ext cx="367506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3600" smtClean="0"/>
              <a:t>Questions?</a:t>
            </a:r>
          </a:p>
        </p:txBody>
      </p:sp>
      <p:pic>
        <p:nvPicPr>
          <p:cNvPr id="41987" name="Picture 13" descr="Skele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1066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17" descr="Sideentr"/>
          <p:cNvPicPr>
            <a:picLocks noChangeAspect="1" noChangeArrowheads="1"/>
          </p:cNvPicPr>
          <p:nvPr/>
        </p:nvPicPr>
        <p:blipFill>
          <a:blip r:embed="rId4">
            <a:extLst>
              <a:ext uri="{28A0092B-C50C-407E-A947-70E740481C1C}">
                <a14:useLocalDpi xmlns:a14="http://schemas.microsoft.com/office/drawing/2010/main" val="0"/>
              </a:ext>
            </a:extLst>
          </a:blip>
          <a:srcRect r="3030"/>
          <a:stretch>
            <a:fillRect/>
          </a:stretch>
        </p:blipFill>
        <p:spPr bwMode="auto">
          <a:xfrm>
            <a:off x="2209800" y="1447800"/>
            <a:ext cx="32004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527425"/>
            <a:ext cx="1450975"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53088" y="1447800"/>
            <a:ext cx="2960687"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3"/>
          <p:cNvPicPr>
            <a:picLocks noChangeAspect="1"/>
          </p:cNvPicPr>
          <p:nvPr/>
        </p:nvPicPr>
        <p:blipFill>
          <a:blip r:embed="rId7">
            <a:extLst>
              <a:ext uri="{28A0092B-C50C-407E-A947-70E740481C1C}">
                <a14:useLocalDpi xmlns:a14="http://schemas.microsoft.com/office/drawing/2010/main" val="0"/>
              </a:ext>
            </a:extLst>
          </a:blip>
          <a:srcRect l="12183"/>
          <a:stretch>
            <a:fillRect/>
          </a:stretch>
        </p:blipFill>
        <p:spPr bwMode="auto">
          <a:xfrm>
            <a:off x="762000" y="4002088"/>
            <a:ext cx="214788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3527425"/>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715962"/>
          </a:xfrm>
        </p:spPr>
        <p:txBody>
          <a:bodyPr/>
          <a:lstStyle/>
          <a:p>
            <a:r>
              <a:rPr lang="en-US" altLang="en-US" sz="3600" smtClean="0"/>
              <a:t>Keep it Simple, Scale It Up</a:t>
            </a:r>
          </a:p>
        </p:txBody>
      </p:sp>
      <p:pic>
        <p:nvPicPr>
          <p:cNvPr id="4" name="Picture 2" descr="C:\Users\Miker\Desktop\ilion\Introduction\family-vacations-brooklyn-brid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713" y="3716338"/>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Miker\Desktop\ilion\Introduction\custom_1240318383246_F22Afterburn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8563" y="1227138"/>
            <a:ext cx="30035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3338" y="1182688"/>
            <a:ext cx="2154237"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2313" y="3719513"/>
            <a:ext cx="3316287"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500"/>
                                        <p:tgtEl>
                                          <p:spTgt spid="41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500"/>
                                        <p:tgtEl>
                                          <p:spTgt spid="41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0"/>
            <a:ext cx="7772400" cy="1143000"/>
          </a:xfrm>
          <a:noFill/>
        </p:spPr>
        <p:txBody>
          <a:bodyPr/>
          <a:lstStyle/>
          <a:p>
            <a:pPr eaLnBrk="1" hangingPunct="1"/>
            <a:r>
              <a:rPr lang="en-US" altLang="en-US" sz="3600" smtClean="0"/>
              <a:t>Human Body Comparison</a:t>
            </a:r>
            <a:endParaRPr lang="en-US" altLang="en-US" sz="2400" b="1" smtClean="0"/>
          </a:p>
        </p:txBody>
      </p:sp>
      <p:sp>
        <p:nvSpPr>
          <p:cNvPr id="10243" name="Text Box 7"/>
          <p:cNvSpPr txBox="1">
            <a:spLocks noChangeArrowheads="1"/>
          </p:cNvSpPr>
          <p:nvPr/>
        </p:nvSpPr>
        <p:spPr bwMode="auto">
          <a:xfrm>
            <a:off x="838200" y="55626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t>Structural</a:t>
            </a:r>
          </a:p>
        </p:txBody>
      </p:sp>
      <p:sp>
        <p:nvSpPr>
          <p:cNvPr id="10244" name="Text Box 8"/>
          <p:cNvSpPr txBox="1">
            <a:spLocks noChangeArrowheads="1"/>
          </p:cNvSpPr>
          <p:nvPr/>
        </p:nvSpPr>
        <p:spPr bwMode="auto">
          <a:xfrm>
            <a:off x="2819400" y="55626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t>Electrical</a:t>
            </a:r>
          </a:p>
        </p:txBody>
      </p:sp>
      <p:sp>
        <p:nvSpPr>
          <p:cNvPr id="10245" name="Text Box 9"/>
          <p:cNvSpPr txBox="1">
            <a:spLocks noChangeArrowheads="1"/>
          </p:cNvSpPr>
          <p:nvPr/>
        </p:nvSpPr>
        <p:spPr bwMode="auto">
          <a:xfrm>
            <a:off x="4572000" y="55626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t>Plumbing</a:t>
            </a:r>
          </a:p>
        </p:txBody>
      </p:sp>
      <p:sp>
        <p:nvSpPr>
          <p:cNvPr id="10246" name="Text Box 10"/>
          <p:cNvSpPr txBox="1">
            <a:spLocks noChangeArrowheads="1"/>
          </p:cNvSpPr>
          <p:nvPr/>
        </p:nvSpPr>
        <p:spPr bwMode="auto">
          <a:xfrm>
            <a:off x="6477000" y="55626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t>Mechanical</a:t>
            </a:r>
          </a:p>
        </p:txBody>
      </p:sp>
      <p:pic>
        <p:nvPicPr>
          <p:cNvPr id="10247" name="Picture 11" descr="Dig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1527175"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2" descr="Muscu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295400"/>
            <a:ext cx="1508125"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3" descr="Nervo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295400"/>
            <a:ext cx="150812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4" descr="Skelet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295400"/>
            <a:ext cx="151765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ymf_3D_building_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3000"/>
            <a:ext cx="57912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p:txBody>
          <a:bodyPr/>
          <a:lstStyle/>
          <a:p>
            <a:pPr eaLnBrk="1" hangingPunct="1"/>
            <a:r>
              <a:rPr lang="en-US" altLang="en-US" sz="3600" smtClean="0"/>
              <a:t>Layers of a Building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z="3600" smtClean="0"/>
              <a:t>Layers of a Building</a:t>
            </a:r>
          </a:p>
        </p:txBody>
      </p:sp>
      <p:pic>
        <p:nvPicPr>
          <p:cNvPr id="14339" name="Picture 4" descr="ymf_structural_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95400"/>
            <a:ext cx="5715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3600" smtClean="0"/>
              <a:t>Layers of a Building</a:t>
            </a:r>
          </a:p>
        </p:txBody>
      </p:sp>
      <p:pic>
        <p:nvPicPr>
          <p:cNvPr id="16387" name="Picture 4" descr="building_slides_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95400"/>
            <a:ext cx="5715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z="3600" smtClean="0"/>
              <a:t>So you want to build a house?</a:t>
            </a:r>
          </a:p>
        </p:txBody>
      </p:sp>
      <p:sp>
        <p:nvSpPr>
          <p:cNvPr id="60419" name="Rectangle 3"/>
          <p:cNvSpPr>
            <a:spLocks noGrp="1" noChangeArrowheads="1"/>
          </p:cNvSpPr>
          <p:nvPr>
            <p:ph type="body" sz="half" idx="1"/>
          </p:nvPr>
        </p:nvSpPr>
        <p:spPr>
          <a:xfrm>
            <a:off x="609600" y="1600200"/>
            <a:ext cx="4953000" cy="3962400"/>
          </a:xfrm>
        </p:spPr>
        <p:txBody>
          <a:bodyPr/>
          <a:lstStyle/>
          <a:p>
            <a:pPr eaLnBrk="1" hangingPunct="1"/>
            <a:r>
              <a:rPr lang="en-US" altLang="en-US" sz="2800" smtClean="0">
                <a:solidFill>
                  <a:srgbClr val="0033CC"/>
                </a:solidFill>
              </a:rPr>
              <a:t>Owner </a:t>
            </a:r>
            <a:r>
              <a:rPr lang="en-US" altLang="en-US" sz="2400" smtClean="0"/>
              <a:t>– buys the plot of land</a:t>
            </a:r>
          </a:p>
          <a:p>
            <a:pPr eaLnBrk="1" hangingPunct="1"/>
            <a:endParaRPr lang="en-US" altLang="en-US" sz="1200" smtClean="0"/>
          </a:p>
          <a:p>
            <a:pPr eaLnBrk="1" hangingPunct="1"/>
            <a:r>
              <a:rPr lang="en-US" altLang="en-US" sz="2800" smtClean="0">
                <a:solidFill>
                  <a:srgbClr val="0033CC"/>
                </a:solidFill>
              </a:rPr>
              <a:t>Architect </a:t>
            </a:r>
            <a:r>
              <a:rPr lang="en-US" altLang="en-US" sz="2400" smtClean="0"/>
              <a:t>– designs the look of the house, coordinates the team  from beginning to end</a:t>
            </a:r>
            <a:r>
              <a:rPr lang="en-US" altLang="en-US" sz="2800" smtClean="0">
                <a:solidFill>
                  <a:srgbClr val="0033CC"/>
                </a:solidFill>
              </a:rPr>
              <a:t> </a:t>
            </a:r>
          </a:p>
          <a:p>
            <a:pPr eaLnBrk="1" hangingPunct="1"/>
            <a:endParaRPr lang="en-US" altLang="en-US" sz="1200" smtClean="0">
              <a:solidFill>
                <a:srgbClr val="0033CC"/>
              </a:solidFill>
            </a:endParaRPr>
          </a:p>
          <a:p>
            <a:pPr eaLnBrk="1" hangingPunct="1"/>
            <a:r>
              <a:rPr lang="en-US" altLang="en-US" sz="2800" smtClean="0">
                <a:solidFill>
                  <a:srgbClr val="0033CC"/>
                </a:solidFill>
              </a:rPr>
              <a:t>Structural Engineer </a:t>
            </a:r>
            <a:r>
              <a:rPr lang="en-US" altLang="en-US" sz="2400" smtClean="0">
                <a:solidFill>
                  <a:srgbClr val="0033CC"/>
                </a:solidFill>
              </a:rPr>
              <a:t>–</a:t>
            </a:r>
            <a:r>
              <a:rPr lang="en-US" altLang="en-US" sz="2400" smtClean="0"/>
              <a:t> designs the frame, foundation</a:t>
            </a:r>
          </a:p>
          <a:p>
            <a:pPr eaLnBrk="1" hangingPunct="1"/>
            <a:endParaRPr lang="en-US" altLang="en-US" sz="1200" smtClean="0"/>
          </a:p>
          <a:p>
            <a:pPr eaLnBrk="1" hangingPunct="1"/>
            <a:r>
              <a:rPr lang="en-US" altLang="en-US" sz="2800" smtClean="0">
                <a:solidFill>
                  <a:srgbClr val="0033CC"/>
                </a:solidFill>
              </a:rPr>
              <a:t>Contractor</a:t>
            </a:r>
            <a:r>
              <a:rPr lang="en-US" altLang="en-US" sz="2800" smtClean="0"/>
              <a:t> </a:t>
            </a:r>
            <a:r>
              <a:rPr lang="en-US" altLang="en-US" sz="2400" smtClean="0"/>
              <a:t>– builds the house</a:t>
            </a:r>
          </a:p>
        </p:txBody>
      </p:sp>
      <p:pic>
        <p:nvPicPr>
          <p:cNvPr id="18436" name="Picture 10" descr="white_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447800"/>
            <a:ext cx="3095625"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1143000"/>
          </a:xfrm>
        </p:spPr>
        <p:txBody>
          <a:bodyPr/>
          <a:lstStyle/>
          <a:p>
            <a:pPr eaLnBrk="1" hangingPunct="1"/>
            <a:r>
              <a:rPr lang="en-US" altLang="en-US" sz="3600" smtClean="0"/>
              <a:t>Types of Structures</a:t>
            </a:r>
          </a:p>
        </p:txBody>
      </p:sp>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038600"/>
            <a:ext cx="2724150"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95400"/>
            <a:ext cx="2057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val="0"/>
              </a:ext>
            </a:extLst>
          </a:blip>
          <a:srcRect t="4326"/>
          <a:stretch>
            <a:fillRect/>
          </a:stretch>
        </p:blipFill>
        <p:spPr bwMode="auto">
          <a:xfrm>
            <a:off x="2743200" y="1295400"/>
            <a:ext cx="33528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7"/>
          <p:cNvPicPr>
            <a:picLocks noChangeAspect="1" noChangeArrowheads="1"/>
          </p:cNvPicPr>
          <p:nvPr/>
        </p:nvPicPr>
        <p:blipFill>
          <a:blip r:embed="rId6">
            <a:extLst>
              <a:ext uri="{28A0092B-C50C-407E-A947-70E740481C1C}">
                <a14:useLocalDpi xmlns:a14="http://schemas.microsoft.com/office/drawing/2010/main" val="0"/>
              </a:ext>
            </a:extLst>
          </a:blip>
          <a:srcRect l="2879" t="10751"/>
          <a:stretch>
            <a:fillRect/>
          </a:stretch>
        </p:blipFill>
        <p:spPr bwMode="auto">
          <a:xfrm>
            <a:off x="5791200" y="4114800"/>
            <a:ext cx="26511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p:cNvPicPr>
            <a:picLocks noChangeAspect="1" noChangeArrowheads="1"/>
          </p:cNvPicPr>
          <p:nvPr/>
        </p:nvPicPr>
        <p:blipFill>
          <a:blip r:embed="rId7">
            <a:extLst>
              <a:ext uri="{28A0092B-C50C-407E-A947-70E740481C1C}">
                <a14:useLocalDpi xmlns:a14="http://schemas.microsoft.com/office/drawing/2010/main" val="0"/>
              </a:ext>
            </a:extLst>
          </a:blip>
          <a:srcRect l="6094" t="8205" r="19377" b="18401"/>
          <a:stretch>
            <a:fillRect/>
          </a:stretch>
        </p:blipFill>
        <p:spPr bwMode="auto">
          <a:xfrm>
            <a:off x="3429000" y="3276600"/>
            <a:ext cx="2093913"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61113" y="1295400"/>
            <a:ext cx="2081212"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3082</TotalTime>
  <Words>834</Words>
  <Application>Microsoft Office PowerPoint</Application>
  <PresentationFormat>On-screen Show (4:3)</PresentationFormat>
  <Paragraphs>392</Paragraphs>
  <Slides>20</Slides>
  <Notes>20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Times New Roman</vt:lpstr>
      <vt:lpstr>1_Default Design</vt:lpstr>
      <vt:lpstr>What is Structural Engineering?</vt:lpstr>
      <vt:lpstr>What is engineering?</vt:lpstr>
      <vt:lpstr>Keep it Simple, Scale It Up</vt:lpstr>
      <vt:lpstr>Human Body Comparison</vt:lpstr>
      <vt:lpstr>Layers of a Building</vt:lpstr>
      <vt:lpstr>Layers of a Building</vt:lpstr>
      <vt:lpstr>Layers of a Building</vt:lpstr>
      <vt:lpstr>So you want to build a house?</vt:lpstr>
      <vt:lpstr>Types of Structures</vt:lpstr>
      <vt:lpstr>Structural Materials</vt:lpstr>
      <vt:lpstr>What Loads Do Buildings See?</vt:lpstr>
      <vt:lpstr>What If Loads Are Too Large? </vt:lpstr>
      <vt:lpstr>Future Trends </vt:lpstr>
      <vt:lpstr>Strong and Stable</vt:lpstr>
      <vt:lpstr>Structural Engineering Tools</vt:lpstr>
      <vt:lpstr>PowerPoint Presentation</vt:lpstr>
      <vt:lpstr>Are You Interested In…?</vt:lpstr>
      <vt:lpstr>Interested In Structural Engineering?</vt:lpstr>
      <vt:lpstr>Rewards</vt:lpstr>
      <vt:lpstr>Questions?</vt:lpstr>
    </vt:vector>
  </TitlesOfParts>
  <Company>ESA-DO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SEAMass High School Outreach Presentation</dc:title>
  <dc:creator>204281</dc:creator>
  <cp:keywords>NCSEA, SEAMass, HS Outreach Start-Up Guide</cp:keywords>
  <cp:lastModifiedBy>Susan Cross</cp:lastModifiedBy>
  <cp:revision>171</cp:revision>
  <dcterms:created xsi:type="dcterms:W3CDTF">2004-06-25T17:39:01Z</dcterms:created>
  <dcterms:modified xsi:type="dcterms:W3CDTF">2014-12-04T20:06:28Z</dcterms:modified>
</cp:coreProperties>
</file>